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628" r:id="rId2"/>
    <p:sldId id="768" r:id="rId3"/>
    <p:sldId id="540" r:id="rId4"/>
    <p:sldId id="626" r:id="rId5"/>
    <p:sldId id="764" r:id="rId6"/>
    <p:sldId id="625" r:id="rId7"/>
    <p:sldId id="474" r:id="rId8"/>
    <p:sldId id="447" r:id="rId9"/>
    <p:sldId id="446" r:id="rId10"/>
    <p:sldId id="443" r:id="rId11"/>
    <p:sldId id="451" r:id="rId12"/>
    <p:sldId id="452" r:id="rId13"/>
    <p:sldId id="453" r:id="rId14"/>
    <p:sldId id="769" r:id="rId15"/>
    <p:sldId id="441" r:id="rId16"/>
    <p:sldId id="770" r:id="rId17"/>
    <p:sldId id="442" r:id="rId18"/>
    <p:sldId id="433" r:id="rId19"/>
    <p:sldId id="771" r:id="rId20"/>
    <p:sldId id="772" r:id="rId21"/>
    <p:sldId id="276" r:id="rId22"/>
    <p:sldId id="397" r:id="rId23"/>
    <p:sldId id="398" r:id="rId24"/>
    <p:sldId id="403" r:id="rId25"/>
    <p:sldId id="405" r:id="rId26"/>
    <p:sldId id="422" r:id="rId27"/>
    <p:sldId id="423" r:id="rId28"/>
    <p:sldId id="424" r:id="rId29"/>
    <p:sldId id="425" r:id="rId30"/>
    <p:sldId id="426" r:id="rId31"/>
    <p:sldId id="427" r:id="rId32"/>
    <p:sldId id="428" r:id="rId33"/>
    <p:sldId id="429" r:id="rId34"/>
    <p:sldId id="765" r:id="rId35"/>
    <p:sldId id="420" r:id="rId36"/>
    <p:sldId id="434"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52"/>
  </p:normalViewPr>
  <p:slideViewPr>
    <p:cSldViewPr snapToGrid="0" snapToObjects="1">
      <p:cViewPr varScale="1">
        <p:scale>
          <a:sx n="96" d="100"/>
          <a:sy n="96" d="100"/>
        </p:scale>
        <p:origin x="624"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E850F-0975-4D00-AD7B-3E2A7A200142}" type="doc">
      <dgm:prSet loTypeId="urn:microsoft.com/office/officeart/2009/layout/CircleArrowProcess" loCatId="cycle" qsTypeId="urn:microsoft.com/office/officeart/2005/8/quickstyle/simple2" qsCatId="simple" csTypeId="urn:microsoft.com/office/officeart/2005/8/colors/accent1_4" csCatId="accent1" phldr="1"/>
      <dgm:spPr/>
      <dgm:t>
        <a:bodyPr/>
        <a:lstStyle/>
        <a:p>
          <a:endParaRPr lang="en-US"/>
        </a:p>
      </dgm:t>
    </dgm:pt>
    <dgm:pt modelId="{641F4563-1637-4EF2-A5C8-F6C2C41B931B}">
      <dgm:prSet phldrT="[Text]"/>
      <dgm:spPr/>
      <dgm:t>
        <a:bodyPr/>
        <a:lstStyle/>
        <a:p>
          <a:r>
            <a:rPr lang="en-US" b="1" dirty="0"/>
            <a:t>Mobilize &amp; Grow Our Base</a:t>
          </a:r>
        </a:p>
      </dgm:t>
    </dgm:pt>
    <dgm:pt modelId="{64A594E4-F324-4328-9599-7154F279C7FB}" type="parTrans" cxnId="{3E6467FD-27BF-41E2-AC35-C7E6058A267B}">
      <dgm:prSet/>
      <dgm:spPr/>
      <dgm:t>
        <a:bodyPr/>
        <a:lstStyle/>
        <a:p>
          <a:endParaRPr lang="en-US"/>
        </a:p>
      </dgm:t>
    </dgm:pt>
    <dgm:pt modelId="{7498BF06-6B06-41B8-82A2-6827927E9D62}" type="sibTrans" cxnId="{3E6467FD-27BF-41E2-AC35-C7E6058A267B}">
      <dgm:prSet/>
      <dgm:spPr/>
      <dgm:t>
        <a:bodyPr/>
        <a:lstStyle/>
        <a:p>
          <a:endParaRPr lang="en-US"/>
        </a:p>
      </dgm:t>
    </dgm:pt>
    <dgm:pt modelId="{E21CA68F-49A6-4FD0-9C23-BB52DCDDFD2E}">
      <dgm:prSet phldrT="[Text]"/>
      <dgm:spPr/>
      <dgm:t>
        <a:bodyPr/>
        <a:lstStyle/>
        <a:p>
          <a:r>
            <a:rPr lang="en-US" b="1" dirty="0"/>
            <a:t>Win &amp; Sustain Legislative Breakthroughs</a:t>
          </a:r>
        </a:p>
      </dgm:t>
    </dgm:pt>
    <dgm:pt modelId="{47054F71-EE9D-4029-9D26-E06B06EE1F91}" type="parTrans" cxnId="{3AB42840-76DF-41DF-8576-03D05CB71307}">
      <dgm:prSet/>
      <dgm:spPr/>
      <dgm:t>
        <a:bodyPr/>
        <a:lstStyle/>
        <a:p>
          <a:endParaRPr lang="en-US"/>
        </a:p>
      </dgm:t>
    </dgm:pt>
    <dgm:pt modelId="{2EE759FB-5619-4812-8903-79D5C3916E83}" type="sibTrans" cxnId="{3AB42840-76DF-41DF-8576-03D05CB71307}">
      <dgm:prSet/>
      <dgm:spPr/>
      <dgm:t>
        <a:bodyPr/>
        <a:lstStyle/>
        <a:p>
          <a:endParaRPr lang="en-US"/>
        </a:p>
      </dgm:t>
    </dgm:pt>
    <dgm:pt modelId="{A56E8B86-A7B2-42C0-86F2-7D3B45611D3D}">
      <dgm:prSet phldrT="[Text]"/>
      <dgm:spPr/>
      <dgm:t>
        <a:bodyPr/>
        <a:lstStyle/>
        <a:p>
          <a:r>
            <a:rPr lang="en-US" b="1" dirty="0"/>
            <a:t>Win Elections &amp; Protect Champions</a:t>
          </a:r>
        </a:p>
      </dgm:t>
    </dgm:pt>
    <dgm:pt modelId="{3C66F71C-8732-428B-8BAA-B1587730BC79}" type="parTrans" cxnId="{37115A94-A68C-47FE-B226-E1FD3723CC68}">
      <dgm:prSet/>
      <dgm:spPr/>
      <dgm:t>
        <a:bodyPr/>
        <a:lstStyle/>
        <a:p>
          <a:endParaRPr lang="en-US"/>
        </a:p>
      </dgm:t>
    </dgm:pt>
    <dgm:pt modelId="{82B4048C-ED9C-488A-8DB5-D4A217E7ECEA}" type="sibTrans" cxnId="{37115A94-A68C-47FE-B226-E1FD3723CC68}">
      <dgm:prSet/>
      <dgm:spPr/>
      <dgm:t>
        <a:bodyPr/>
        <a:lstStyle/>
        <a:p>
          <a:endParaRPr lang="en-US"/>
        </a:p>
      </dgm:t>
    </dgm:pt>
    <dgm:pt modelId="{B1757D18-534C-FE4A-A305-64C4DF2634DE}">
      <dgm:prSet/>
      <dgm:spPr/>
      <dgm:t>
        <a:bodyPr/>
        <a:lstStyle/>
        <a:p>
          <a:r>
            <a:rPr lang="en-US" b="1" dirty="0"/>
            <a:t>Optimize &amp; Grow Our Resources</a:t>
          </a:r>
        </a:p>
      </dgm:t>
    </dgm:pt>
    <dgm:pt modelId="{2A3F07CD-C712-9646-98B5-A25BFF7BE647}" type="parTrans" cxnId="{D0E2721A-B697-3C44-A647-45F1D8D8BD55}">
      <dgm:prSet/>
      <dgm:spPr/>
      <dgm:t>
        <a:bodyPr/>
        <a:lstStyle/>
        <a:p>
          <a:endParaRPr lang="en-US"/>
        </a:p>
      </dgm:t>
    </dgm:pt>
    <dgm:pt modelId="{C583842C-7319-6846-A30A-5224666C3EA3}" type="sibTrans" cxnId="{D0E2721A-B697-3C44-A647-45F1D8D8BD55}">
      <dgm:prSet/>
      <dgm:spPr/>
      <dgm:t>
        <a:bodyPr/>
        <a:lstStyle/>
        <a:p>
          <a:endParaRPr lang="en-US"/>
        </a:p>
      </dgm:t>
    </dgm:pt>
    <dgm:pt modelId="{E2829584-1D2F-9347-859F-42EAEBFFC567}" type="pres">
      <dgm:prSet presAssocID="{C89E850F-0975-4D00-AD7B-3E2A7A200142}" presName="Name0" presStyleCnt="0">
        <dgm:presLayoutVars>
          <dgm:chMax val="7"/>
          <dgm:chPref val="7"/>
          <dgm:dir/>
          <dgm:animLvl val="lvl"/>
        </dgm:presLayoutVars>
      </dgm:prSet>
      <dgm:spPr/>
    </dgm:pt>
    <dgm:pt modelId="{AE7F0039-3FAF-9B4C-BF43-249F427990B7}" type="pres">
      <dgm:prSet presAssocID="{641F4563-1637-4EF2-A5C8-F6C2C41B931B}" presName="Accent1" presStyleCnt="0"/>
      <dgm:spPr/>
    </dgm:pt>
    <dgm:pt modelId="{0419249B-BFE3-B646-92A2-B806522E2296}" type="pres">
      <dgm:prSet presAssocID="{641F4563-1637-4EF2-A5C8-F6C2C41B931B}" presName="Accent" presStyleLbl="node1" presStyleIdx="0" presStyleCnt="4" custLinFactNeighborY="-3225"/>
      <dgm:spPr>
        <a:solidFill>
          <a:srgbClr val="0E1838"/>
        </a:solidFill>
      </dgm:spPr>
    </dgm:pt>
    <dgm:pt modelId="{E99582A0-0EC9-1247-9D9E-1252F1EDF917}" type="pres">
      <dgm:prSet presAssocID="{641F4563-1637-4EF2-A5C8-F6C2C41B931B}" presName="Parent1" presStyleLbl="revTx" presStyleIdx="0" presStyleCnt="4">
        <dgm:presLayoutVars>
          <dgm:chMax val="1"/>
          <dgm:chPref val="1"/>
          <dgm:bulletEnabled val="1"/>
        </dgm:presLayoutVars>
      </dgm:prSet>
      <dgm:spPr/>
    </dgm:pt>
    <dgm:pt modelId="{3D3AF942-3F48-9E48-81F4-2EFDA7F850D3}" type="pres">
      <dgm:prSet presAssocID="{B1757D18-534C-FE4A-A305-64C4DF2634DE}" presName="Accent2" presStyleCnt="0"/>
      <dgm:spPr/>
    </dgm:pt>
    <dgm:pt modelId="{6BBD1402-01B0-5142-8BD8-5C62D069E6C5}" type="pres">
      <dgm:prSet presAssocID="{B1757D18-534C-FE4A-A305-64C4DF2634DE}" presName="Accent" presStyleLbl="node1" presStyleIdx="1" presStyleCnt="4"/>
      <dgm:spPr>
        <a:solidFill>
          <a:srgbClr val="0070C0"/>
        </a:solidFill>
      </dgm:spPr>
    </dgm:pt>
    <dgm:pt modelId="{17A641AB-6E5D-EA45-A007-7DBB578B363E}" type="pres">
      <dgm:prSet presAssocID="{B1757D18-534C-FE4A-A305-64C4DF2634DE}" presName="Parent2" presStyleLbl="revTx" presStyleIdx="1" presStyleCnt="4">
        <dgm:presLayoutVars>
          <dgm:chMax val="1"/>
          <dgm:chPref val="1"/>
          <dgm:bulletEnabled val="1"/>
        </dgm:presLayoutVars>
      </dgm:prSet>
      <dgm:spPr/>
    </dgm:pt>
    <dgm:pt modelId="{80794D2C-D793-E34F-AF49-29832ACDC35F}" type="pres">
      <dgm:prSet presAssocID="{E21CA68F-49A6-4FD0-9C23-BB52DCDDFD2E}" presName="Accent3" presStyleCnt="0"/>
      <dgm:spPr/>
    </dgm:pt>
    <dgm:pt modelId="{D33B42E3-9E16-2047-AF8B-6FECB4333618}" type="pres">
      <dgm:prSet presAssocID="{E21CA68F-49A6-4FD0-9C23-BB52DCDDFD2E}" presName="Accent" presStyleLbl="node1" presStyleIdx="2" presStyleCnt="4"/>
      <dgm:spPr>
        <a:solidFill>
          <a:srgbClr val="95B3D7"/>
        </a:solidFill>
      </dgm:spPr>
    </dgm:pt>
    <dgm:pt modelId="{7C64A683-A10F-C644-8BD5-F17FBD1822C5}" type="pres">
      <dgm:prSet presAssocID="{E21CA68F-49A6-4FD0-9C23-BB52DCDDFD2E}" presName="Parent3" presStyleLbl="revTx" presStyleIdx="2" presStyleCnt="4">
        <dgm:presLayoutVars>
          <dgm:chMax val="1"/>
          <dgm:chPref val="1"/>
          <dgm:bulletEnabled val="1"/>
        </dgm:presLayoutVars>
      </dgm:prSet>
      <dgm:spPr/>
    </dgm:pt>
    <dgm:pt modelId="{1070DFB7-D7B0-064B-93BF-EB2CD8740A17}" type="pres">
      <dgm:prSet presAssocID="{A56E8B86-A7B2-42C0-86F2-7D3B45611D3D}" presName="Accent4" presStyleCnt="0"/>
      <dgm:spPr/>
    </dgm:pt>
    <dgm:pt modelId="{A63409C3-1756-1D48-A8FD-CB08918BE6EC}" type="pres">
      <dgm:prSet presAssocID="{A56E8B86-A7B2-42C0-86F2-7D3B45611D3D}" presName="Accent" presStyleLbl="node1" presStyleIdx="3" presStyleCnt="4"/>
      <dgm:spPr>
        <a:solidFill>
          <a:schemeClr val="bg1">
            <a:lumMod val="50000"/>
          </a:schemeClr>
        </a:solidFill>
      </dgm:spPr>
    </dgm:pt>
    <dgm:pt modelId="{4E8D1F20-EA8F-C74E-95A0-AABE77198894}" type="pres">
      <dgm:prSet presAssocID="{A56E8B86-A7B2-42C0-86F2-7D3B45611D3D}" presName="Parent4" presStyleLbl="revTx" presStyleIdx="3" presStyleCnt="4">
        <dgm:presLayoutVars>
          <dgm:chMax val="1"/>
          <dgm:chPref val="1"/>
          <dgm:bulletEnabled val="1"/>
        </dgm:presLayoutVars>
      </dgm:prSet>
      <dgm:spPr/>
    </dgm:pt>
  </dgm:ptLst>
  <dgm:cxnLst>
    <dgm:cxn modelId="{D0E2721A-B697-3C44-A647-45F1D8D8BD55}" srcId="{C89E850F-0975-4D00-AD7B-3E2A7A200142}" destId="{B1757D18-534C-FE4A-A305-64C4DF2634DE}" srcOrd="1" destOrd="0" parTransId="{2A3F07CD-C712-9646-98B5-A25BFF7BE647}" sibTransId="{C583842C-7319-6846-A30A-5224666C3EA3}"/>
    <dgm:cxn modelId="{3AB42840-76DF-41DF-8576-03D05CB71307}" srcId="{C89E850F-0975-4D00-AD7B-3E2A7A200142}" destId="{E21CA68F-49A6-4FD0-9C23-BB52DCDDFD2E}" srcOrd="2" destOrd="0" parTransId="{47054F71-EE9D-4029-9D26-E06B06EE1F91}" sibTransId="{2EE759FB-5619-4812-8903-79D5C3916E83}"/>
    <dgm:cxn modelId="{4A97106E-B8BC-8542-9B34-679CC83EC133}" type="presOf" srcId="{641F4563-1637-4EF2-A5C8-F6C2C41B931B}" destId="{E99582A0-0EC9-1247-9D9E-1252F1EDF917}" srcOrd="0" destOrd="0" presId="urn:microsoft.com/office/officeart/2009/layout/CircleArrowProcess"/>
    <dgm:cxn modelId="{37115A94-A68C-47FE-B226-E1FD3723CC68}" srcId="{C89E850F-0975-4D00-AD7B-3E2A7A200142}" destId="{A56E8B86-A7B2-42C0-86F2-7D3B45611D3D}" srcOrd="3" destOrd="0" parTransId="{3C66F71C-8732-428B-8BAA-B1587730BC79}" sibTransId="{82B4048C-ED9C-488A-8DB5-D4A217E7ECEA}"/>
    <dgm:cxn modelId="{C5E39597-F6FA-3240-B062-B1208AE1B6A6}" type="presOf" srcId="{A56E8B86-A7B2-42C0-86F2-7D3B45611D3D}" destId="{4E8D1F20-EA8F-C74E-95A0-AABE77198894}" srcOrd="0" destOrd="0" presId="urn:microsoft.com/office/officeart/2009/layout/CircleArrowProcess"/>
    <dgm:cxn modelId="{28C7259A-74B1-B545-9D91-063F65A1736A}" type="presOf" srcId="{C89E850F-0975-4D00-AD7B-3E2A7A200142}" destId="{E2829584-1D2F-9347-859F-42EAEBFFC567}" srcOrd="0" destOrd="0" presId="urn:microsoft.com/office/officeart/2009/layout/CircleArrowProcess"/>
    <dgm:cxn modelId="{791641EF-8453-1345-B466-097DE4041483}" type="presOf" srcId="{E21CA68F-49A6-4FD0-9C23-BB52DCDDFD2E}" destId="{7C64A683-A10F-C644-8BD5-F17FBD1822C5}" srcOrd="0" destOrd="0" presId="urn:microsoft.com/office/officeart/2009/layout/CircleArrowProcess"/>
    <dgm:cxn modelId="{7A8117F0-EAD8-FB43-A41B-7A40A70D1F2D}" type="presOf" srcId="{B1757D18-534C-FE4A-A305-64C4DF2634DE}" destId="{17A641AB-6E5D-EA45-A007-7DBB578B363E}" srcOrd="0" destOrd="0" presId="urn:microsoft.com/office/officeart/2009/layout/CircleArrowProcess"/>
    <dgm:cxn modelId="{3E6467FD-27BF-41E2-AC35-C7E6058A267B}" srcId="{C89E850F-0975-4D00-AD7B-3E2A7A200142}" destId="{641F4563-1637-4EF2-A5C8-F6C2C41B931B}" srcOrd="0" destOrd="0" parTransId="{64A594E4-F324-4328-9599-7154F279C7FB}" sibTransId="{7498BF06-6B06-41B8-82A2-6827927E9D62}"/>
    <dgm:cxn modelId="{CE5B80B1-0961-664D-A436-52A60877E17B}" type="presParOf" srcId="{E2829584-1D2F-9347-859F-42EAEBFFC567}" destId="{AE7F0039-3FAF-9B4C-BF43-249F427990B7}" srcOrd="0" destOrd="0" presId="urn:microsoft.com/office/officeart/2009/layout/CircleArrowProcess"/>
    <dgm:cxn modelId="{59795762-65D8-EE4C-BBFE-A7805EDBE50A}" type="presParOf" srcId="{AE7F0039-3FAF-9B4C-BF43-249F427990B7}" destId="{0419249B-BFE3-B646-92A2-B806522E2296}" srcOrd="0" destOrd="0" presId="urn:microsoft.com/office/officeart/2009/layout/CircleArrowProcess"/>
    <dgm:cxn modelId="{6CA7D64C-3BEA-0549-B6DA-38BB311FC5B3}" type="presParOf" srcId="{E2829584-1D2F-9347-859F-42EAEBFFC567}" destId="{E99582A0-0EC9-1247-9D9E-1252F1EDF917}" srcOrd="1" destOrd="0" presId="urn:microsoft.com/office/officeart/2009/layout/CircleArrowProcess"/>
    <dgm:cxn modelId="{31E1306F-D7CB-CB43-8398-896F0F77B213}" type="presParOf" srcId="{E2829584-1D2F-9347-859F-42EAEBFFC567}" destId="{3D3AF942-3F48-9E48-81F4-2EFDA7F850D3}" srcOrd="2" destOrd="0" presId="urn:microsoft.com/office/officeart/2009/layout/CircleArrowProcess"/>
    <dgm:cxn modelId="{CB10F974-93AF-A744-B70B-F3C829931A9C}" type="presParOf" srcId="{3D3AF942-3F48-9E48-81F4-2EFDA7F850D3}" destId="{6BBD1402-01B0-5142-8BD8-5C62D069E6C5}" srcOrd="0" destOrd="0" presId="urn:microsoft.com/office/officeart/2009/layout/CircleArrowProcess"/>
    <dgm:cxn modelId="{147E3841-BF91-5C46-B9AB-C333599621B2}" type="presParOf" srcId="{E2829584-1D2F-9347-859F-42EAEBFFC567}" destId="{17A641AB-6E5D-EA45-A007-7DBB578B363E}" srcOrd="3" destOrd="0" presId="urn:microsoft.com/office/officeart/2009/layout/CircleArrowProcess"/>
    <dgm:cxn modelId="{5F0BA084-B06B-5F4C-8A4F-9DF7F14EBAC9}" type="presParOf" srcId="{E2829584-1D2F-9347-859F-42EAEBFFC567}" destId="{80794D2C-D793-E34F-AF49-29832ACDC35F}" srcOrd="4" destOrd="0" presId="urn:microsoft.com/office/officeart/2009/layout/CircleArrowProcess"/>
    <dgm:cxn modelId="{8E0EF453-B84A-0348-8B7C-49031F543713}" type="presParOf" srcId="{80794D2C-D793-E34F-AF49-29832ACDC35F}" destId="{D33B42E3-9E16-2047-AF8B-6FECB4333618}" srcOrd="0" destOrd="0" presId="urn:microsoft.com/office/officeart/2009/layout/CircleArrowProcess"/>
    <dgm:cxn modelId="{F0C6F01D-2E69-8F44-8EF9-676BB51228CE}" type="presParOf" srcId="{E2829584-1D2F-9347-859F-42EAEBFFC567}" destId="{7C64A683-A10F-C644-8BD5-F17FBD1822C5}" srcOrd="5" destOrd="0" presId="urn:microsoft.com/office/officeart/2009/layout/CircleArrowProcess"/>
    <dgm:cxn modelId="{CB83C823-BBF7-3647-9EFD-DD386CEBAEE5}" type="presParOf" srcId="{E2829584-1D2F-9347-859F-42EAEBFFC567}" destId="{1070DFB7-D7B0-064B-93BF-EB2CD8740A17}" srcOrd="6" destOrd="0" presId="urn:microsoft.com/office/officeart/2009/layout/CircleArrowProcess"/>
    <dgm:cxn modelId="{D068C157-382C-A74B-ABEB-A6ABD9DD8924}" type="presParOf" srcId="{1070DFB7-D7B0-064B-93BF-EB2CD8740A17}" destId="{A63409C3-1756-1D48-A8FD-CB08918BE6EC}" srcOrd="0" destOrd="0" presId="urn:microsoft.com/office/officeart/2009/layout/CircleArrowProcess"/>
    <dgm:cxn modelId="{9DA5FEF8-8162-DE45-8990-82DF1BDFC18A}" type="presParOf" srcId="{E2829584-1D2F-9347-859F-42EAEBFFC567}" destId="{4E8D1F20-EA8F-C74E-95A0-AABE77198894}"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6CC003-2F9C-41D5-BAEA-0711DA4CB9F9}"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9F6BB95B-85AC-44C6-A623-076472F58147}">
      <dgm:prSet phldrT="[Text]" custT="1"/>
      <dgm:spPr>
        <a:solidFill>
          <a:schemeClr val="tx2">
            <a:lumMod val="75000"/>
          </a:schemeClr>
        </a:solidFill>
      </dgm:spPr>
      <dgm:t>
        <a:bodyPr/>
        <a:lstStyle/>
        <a:p>
          <a:r>
            <a:rPr lang="en-US" sz="3200" b="1" dirty="0">
              <a:solidFill>
                <a:schemeClr val="bg1"/>
              </a:solidFill>
            </a:rPr>
            <a:t>VOTER REGISTRATION </a:t>
          </a:r>
        </a:p>
      </dgm:t>
    </dgm:pt>
    <dgm:pt modelId="{504505C1-64D9-487F-8F42-B4D185A89A25}" type="parTrans" cxnId="{69EB0C26-AE35-4408-95AB-A3081DD376D2}">
      <dgm:prSet/>
      <dgm:spPr/>
      <dgm:t>
        <a:bodyPr/>
        <a:lstStyle/>
        <a:p>
          <a:endParaRPr lang="en-US"/>
        </a:p>
      </dgm:t>
    </dgm:pt>
    <dgm:pt modelId="{7E907202-5B94-473F-A727-D6734B66397F}" type="sibTrans" cxnId="{69EB0C26-AE35-4408-95AB-A3081DD376D2}">
      <dgm:prSet/>
      <dgm:spPr/>
      <dgm:t>
        <a:bodyPr/>
        <a:lstStyle/>
        <a:p>
          <a:endParaRPr lang="en-US"/>
        </a:p>
      </dgm:t>
    </dgm:pt>
    <dgm:pt modelId="{BD754E70-FC94-4827-8517-9E8F510EA1A0}">
      <dgm:prSet phldrT="[Text]" custT="1"/>
      <dgm:spPr>
        <a:solidFill>
          <a:schemeClr val="tx2">
            <a:lumMod val="75000"/>
          </a:schemeClr>
        </a:solidFill>
      </dgm:spPr>
      <dgm:t>
        <a:bodyPr/>
        <a:lstStyle/>
        <a:p>
          <a:r>
            <a:rPr lang="en-US" sz="3200" dirty="0"/>
            <a:t>Data – June 15th</a:t>
          </a:r>
        </a:p>
      </dgm:t>
    </dgm:pt>
    <dgm:pt modelId="{D1B48FB9-602E-4D1C-A1D6-697F4CDCB0FA}" type="parTrans" cxnId="{B12BAD5C-E5C3-40CB-AEF8-D6D606FADA8D}">
      <dgm:prSet/>
      <dgm:spPr/>
      <dgm:t>
        <a:bodyPr/>
        <a:lstStyle/>
        <a:p>
          <a:endParaRPr lang="en-US"/>
        </a:p>
      </dgm:t>
    </dgm:pt>
    <dgm:pt modelId="{967B3834-3C58-4F66-BFFB-8D7DEBC60259}" type="sibTrans" cxnId="{B12BAD5C-E5C3-40CB-AEF8-D6D606FADA8D}">
      <dgm:prSet/>
      <dgm:spPr/>
      <dgm:t>
        <a:bodyPr/>
        <a:lstStyle/>
        <a:p>
          <a:endParaRPr lang="en-US"/>
        </a:p>
      </dgm:t>
    </dgm:pt>
    <dgm:pt modelId="{D0241A5D-A9C2-43F2-A057-DE33008482B6}">
      <dgm:prSet phldrT="[Text]" custT="1"/>
      <dgm:spPr>
        <a:solidFill>
          <a:schemeClr val="tx2">
            <a:lumMod val="75000"/>
          </a:schemeClr>
        </a:solidFill>
      </dgm:spPr>
      <dgm:t>
        <a:bodyPr/>
        <a:lstStyle/>
        <a:p>
          <a:r>
            <a:rPr lang="en-US" sz="3200" dirty="0"/>
            <a:t>Power of Five 2.0</a:t>
          </a:r>
        </a:p>
      </dgm:t>
    </dgm:pt>
    <dgm:pt modelId="{46669D74-A14B-4A77-889B-AAC133AFC705}" type="parTrans" cxnId="{D21D720A-096D-4130-8575-26D488908CD8}">
      <dgm:prSet/>
      <dgm:spPr/>
      <dgm:t>
        <a:bodyPr/>
        <a:lstStyle/>
        <a:p>
          <a:endParaRPr lang="en-US"/>
        </a:p>
      </dgm:t>
    </dgm:pt>
    <dgm:pt modelId="{DBDF329D-567C-4BD9-8AB4-4B230BDE1859}" type="sibTrans" cxnId="{D21D720A-096D-4130-8575-26D488908CD8}">
      <dgm:prSet/>
      <dgm:spPr/>
      <dgm:t>
        <a:bodyPr/>
        <a:lstStyle/>
        <a:p>
          <a:endParaRPr lang="en-US"/>
        </a:p>
      </dgm:t>
    </dgm:pt>
    <dgm:pt modelId="{8719A418-1C9D-45F0-B405-FEBCD5E033E8}">
      <dgm:prSet phldrT="[Text]" custT="1"/>
      <dgm:spPr>
        <a:solidFill>
          <a:schemeClr val="tx2">
            <a:lumMod val="75000"/>
          </a:schemeClr>
        </a:solidFill>
      </dgm:spPr>
      <dgm:t>
        <a:bodyPr/>
        <a:lstStyle/>
        <a:p>
          <a:endParaRPr lang="en-US" sz="3200" dirty="0"/>
        </a:p>
      </dgm:t>
    </dgm:pt>
    <dgm:pt modelId="{4FC71246-8404-47A1-94BD-18256AF16339}" type="parTrans" cxnId="{269C0B45-8596-49A0-A09C-E3177127B2E7}">
      <dgm:prSet/>
      <dgm:spPr/>
      <dgm:t>
        <a:bodyPr/>
        <a:lstStyle/>
        <a:p>
          <a:endParaRPr lang="en-US"/>
        </a:p>
      </dgm:t>
    </dgm:pt>
    <dgm:pt modelId="{FDD08F88-C56D-4812-98CA-C18FC0E895DE}" type="sibTrans" cxnId="{269C0B45-8596-49A0-A09C-E3177127B2E7}">
      <dgm:prSet/>
      <dgm:spPr/>
      <dgm:t>
        <a:bodyPr/>
        <a:lstStyle/>
        <a:p>
          <a:endParaRPr lang="en-US"/>
        </a:p>
      </dgm:t>
    </dgm:pt>
    <dgm:pt modelId="{9452E4F7-2D4E-4A8F-9CAC-6FBDD328A6E7}">
      <dgm:prSet phldrT="[Text]" custT="1"/>
      <dgm:spPr>
        <a:solidFill>
          <a:schemeClr val="tx2">
            <a:lumMod val="75000"/>
          </a:schemeClr>
        </a:solidFill>
      </dgm:spPr>
      <dgm:t>
        <a:bodyPr/>
        <a:lstStyle/>
        <a:p>
          <a:r>
            <a:rPr lang="en-US" sz="3200" dirty="0"/>
            <a:t>Materials, Tools, Training</a:t>
          </a:r>
        </a:p>
      </dgm:t>
    </dgm:pt>
    <dgm:pt modelId="{8CC18DD8-BCDD-402D-8FE6-6B7318B39C82}" type="parTrans" cxnId="{35A0B547-F215-44FD-9DE8-0633B7E4128D}">
      <dgm:prSet/>
      <dgm:spPr/>
      <dgm:t>
        <a:bodyPr/>
        <a:lstStyle/>
        <a:p>
          <a:endParaRPr lang="en-US"/>
        </a:p>
      </dgm:t>
    </dgm:pt>
    <dgm:pt modelId="{BC391366-C90B-4F36-AC92-180991E7F869}" type="sibTrans" cxnId="{35A0B547-F215-44FD-9DE8-0633B7E4128D}">
      <dgm:prSet/>
      <dgm:spPr/>
      <dgm:t>
        <a:bodyPr/>
        <a:lstStyle/>
        <a:p>
          <a:endParaRPr lang="en-US"/>
        </a:p>
      </dgm:t>
    </dgm:pt>
    <dgm:pt modelId="{AB8FDF20-B9EF-4B23-9895-3681186339F5}" type="pres">
      <dgm:prSet presAssocID="{DB6CC003-2F9C-41D5-BAEA-0711DA4CB9F9}" presName="Name0" presStyleCnt="0">
        <dgm:presLayoutVars>
          <dgm:dir/>
          <dgm:resizeHandles val="exact"/>
        </dgm:presLayoutVars>
      </dgm:prSet>
      <dgm:spPr/>
    </dgm:pt>
    <dgm:pt modelId="{4F9C93EA-A409-4C85-A2A9-6AE8B2F6CDC3}" type="pres">
      <dgm:prSet presAssocID="{9F6BB95B-85AC-44C6-A623-076472F58147}" presName="node" presStyleLbl="node1" presStyleIdx="0" presStyleCnt="1">
        <dgm:presLayoutVars>
          <dgm:bulletEnabled val="1"/>
        </dgm:presLayoutVars>
      </dgm:prSet>
      <dgm:spPr/>
    </dgm:pt>
  </dgm:ptLst>
  <dgm:cxnLst>
    <dgm:cxn modelId="{D21D720A-096D-4130-8575-26D488908CD8}" srcId="{9F6BB95B-85AC-44C6-A623-076472F58147}" destId="{D0241A5D-A9C2-43F2-A057-DE33008482B6}" srcOrd="1" destOrd="0" parTransId="{46669D74-A14B-4A77-889B-AAC133AFC705}" sibTransId="{DBDF329D-567C-4BD9-8AB4-4B230BDE1859}"/>
    <dgm:cxn modelId="{2D470512-101D-480C-883E-AC5ED3190366}" type="presOf" srcId="{9F6BB95B-85AC-44C6-A623-076472F58147}" destId="{4F9C93EA-A409-4C85-A2A9-6AE8B2F6CDC3}" srcOrd="0" destOrd="0" presId="urn:microsoft.com/office/officeart/2005/8/layout/hList6"/>
    <dgm:cxn modelId="{69EB0C26-AE35-4408-95AB-A3081DD376D2}" srcId="{DB6CC003-2F9C-41D5-BAEA-0711DA4CB9F9}" destId="{9F6BB95B-85AC-44C6-A623-076472F58147}" srcOrd="0" destOrd="0" parTransId="{504505C1-64D9-487F-8F42-B4D185A89A25}" sibTransId="{7E907202-5B94-473F-A727-D6734B66397F}"/>
    <dgm:cxn modelId="{982C563A-E4DA-4A31-953B-8A103136DDE5}" type="presOf" srcId="{BD754E70-FC94-4827-8517-9E8F510EA1A0}" destId="{4F9C93EA-A409-4C85-A2A9-6AE8B2F6CDC3}" srcOrd="0" destOrd="1" presId="urn:microsoft.com/office/officeart/2005/8/layout/hList6"/>
    <dgm:cxn modelId="{269C0B45-8596-49A0-A09C-E3177127B2E7}" srcId="{9F6BB95B-85AC-44C6-A623-076472F58147}" destId="{8719A418-1C9D-45F0-B405-FEBCD5E033E8}" srcOrd="3" destOrd="0" parTransId="{4FC71246-8404-47A1-94BD-18256AF16339}" sibTransId="{FDD08F88-C56D-4812-98CA-C18FC0E895DE}"/>
    <dgm:cxn modelId="{35A0B547-F215-44FD-9DE8-0633B7E4128D}" srcId="{9F6BB95B-85AC-44C6-A623-076472F58147}" destId="{9452E4F7-2D4E-4A8F-9CAC-6FBDD328A6E7}" srcOrd="2" destOrd="0" parTransId="{8CC18DD8-BCDD-402D-8FE6-6B7318B39C82}" sibTransId="{BC391366-C90B-4F36-AC92-180991E7F869}"/>
    <dgm:cxn modelId="{964B6C49-9C32-406B-924D-396372D0704A}" type="presOf" srcId="{DB6CC003-2F9C-41D5-BAEA-0711DA4CB9F9}" destId="{AB8FDF20-B9EF-4B23-9895-3681186339F5}" srcOrd="0" destOrd="0" presId="urn:microsoft.com/office/officeart/2005/8/layout/hList6"/>
    <dgm:cxn modelId="{B12BAD5C-E5C3-40CB-AEF8-D6D606FADA8D}" srcId="{9F6BB95B-85AC-44C6-A623-076472F58147}" destId="{BD754E70-FC94-4827-8517-9E8F510EA1A0}" srcOrd="0" destOrd="0" parTransId="{D1B48FB9-602E-4D1C-A1D6-697F4CDCB0FA}" sibTransId="{967B3834-3C58-4F66-BFFB-8D7DEBC60259}"/>
    <dgm:cxn modelId="{EAF45B69-48B2-479A-8707-F5E28ACBFA77}" type="presOf" srcId="{D0241A5D-A9C2-43F2-A057-DE33008482B6}" destId="{4F9C93EA-A409-4C85-A2A9-6AE8B2F6CDC3}" srcOrd="0" destOrd="2" presId="urn:microsoft.com/office/officeart/2005/8/layout/hList6"/>
    <dgm:cxn modelId="{03E24DAB-1A84-4090-8A27-1F5FF730BD38}" type="presOf" srcId="{9452E4F7-2D4E-4A8F-9CAC-6FBDD328A6E7}" destId="{4F9C93EA-A409-4C85-A2A9-6AE8B2F6CDC3}" srcOrd="0" destOrd="3" presId="urn:microsoft.com/office/officeart/2005/8/layout/hList6"/>
    <dgm:cxn modelId="{6B1B82F6-9F16-4FB3-B8D6-F1BFC9CD37B5}" type="presOf" srcId="{8719A418-1C9D-45F0-B405-FEBCD5E033E8}" destId="{4F9C93EA-A409-4C85-A2A9-6AE8B2F6CDC3}" srcOrd="0" destOrd="4" presId="urn:microsoft.com/office/officeart/2005/8/layout/hList6"/>
    <dgm:cxn modelId="{63E61D71-AFCF-445D-9828-84F191A3253C}" type="presParOf" srcId="{AB8FDF20-B9EF-4B23-9895-3681186339F5}" destId="{4F9C93EA-A409-4C85-A2A9-6AE8B2F6CDC3}"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CC003-2F9C-41D5-BAEA-0711DA4CB9F9}"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CF63BDDD-937E-43BC-A6C4-91678C3FF283}">
      <dgm:prSet phldrT="[Text]" custT="1"/>
      <dgm:spPr>
        <a:solidFill>
          <a:schemeClr val="accent1">
            <a:lumMod val="75000"/>
          </a:schemeClr>
        </a:solidFill>
      </dgm:spPr>
      <dgm:t>
        <a:bodyPr/>
        <a:lstStyle/>
        <a:p>
          <a:r>
            <a:rPr lang="en-US" sz="3200" b="1" dirty="0"/>
            <a:t>VOTER </a:t>
          </a:r>
        </a:p>
        <a:p>
          <a:r>
            <a:rPr lang="en-US" sz="3200" b="1" dirty="0"/>
            <a:t>EDUCATION </a:t>
          </a:r>
        </a:p>
      </dgm:t>
    </dgm:pt>
    <dgm:pt modelId="{48214ACC-2736-4804-ADC5-1E737BD7FE2A}" type="parTrans" cxnId="{90B8B343-D013-41C0-AC2F-7F32A70D12DE}">
      <dgm:prSet/>
      <dgm:spPr/>
      <dgm:t>
        <a:bodyPr/>
        <a:lstStyle/>
        <a:p>
          <a:endParaRPr lang="en-US"/>
        </a:p>
      </dgm:t>
    </dgm:pt>
    <dgm:pt modelId="{29C80278-C590-47C9-8A7B-5498D3085638}" type="sibTrans" cxnId="{90B8B343-D013-41C0-AC2F-7F32A70D12DE}">
      <dgm:prSet/>
      <dgm:spPr/>
      <dgm:t>
        <a:bodyPr/>
        <a:lstStyle/>
        <a:p>
          <a:endParaRPr lang="en-US"/>
        </a:p>
      </dgm:t>
    </dgm:pt>
    <dgm:pt modelId="{F4A7E9A0-343C-42AA-AA1F-B78EA096C8E6}">
      <dgm:prSet phldrT="[Text]" custT="1"/>
      <dgm:spPr>
        <a:solidFill>
          <a:schemeClr val="accent1">
            <a:lumMod val="75000"/>
          </a:schemeClr>
        </a:solidFill>
      </dgm:spPr>
      <dgm:t>
        <a:bodyPr/>
        <a:lstStyle/>
        <a:p>
          <a:r>
            <a:rPr lang="en-US" sz="3200" dirty="0"/>
            <a:t>Convention </a:t>
          </a:r>
        </a:p>
      </dgm:t>
    </dgm:pt>
    <dgm:pt modelId="{307B65CA-F773-42EE-A3CD-2604A17D47D1}" type="parTrans" cxnId="{57B7612D-8440-46B9-BFE0-1552EE8DD811}">
      <dgm:prSet/>
      <dgm:spPr/>
      <dgm:t>
        <a:bodyPr/>
        <a:lstStyle/>
        <a:p>
          <a:endParaRPr lang="en-US"/>
        </a:p>
      </dgm:t>
    </dgm:pt>
    <dgm:pt modelId="{B2C1C228-17FB-4F77-9AA8-D65F89F0E8D4}" type="sibTrans" cxnId="{57B7612D-8440-46B9-BFE0-1552EE8DD811}">
      <dgm:prSet/>
      <dgm:spPr/>
      <dgm:t>
        <a:bodyPr/>
        <a:lstStyle/>
        <a:p>
          <a:endParaRPr lang="en-US"/>
        </a:p>
      </dgm:t>
    </dgm:pt>
    <dgm:pt modelId="{57CE4EA6-E9A4-4E96-82BF-398B270FDBCD}">
      <dgm:prSet phldrT="[Text]" custT="1"/>
      <dgm:spPr>
        <a:solidFill>
          <a:schemeClr val="accent1">
            <a:lumMod val="75000"/>
          </a:schemeClr>
        </a:solidFill>
      </dgm:spPr>
      <dgm:t>
        <a:bodyPr/>
        <a:lstStyle/>
        <a:p>
          <a:r>
            <a:rPr lang="en-US" sz="3200" dirty="0"/>
            <a:t>CRATIs and State Conventions</a:t>
          </a:r>
        </a:p>
      </dgm:t>
    </dgm:pt>
    <dgm:pt modelId="{C2511305-8595-4DE4-A7A7-AE68FE6A5A56}" type="parTrans" cxnId="{ADAE6EDB-902A-41C6-9A0D-C4D5CEF108BD}">
      <dgm:prSet/>
      <dgm:spPr/>
      <dgm:t>
        <a:bodyPr/>
        <a:lstStyle/>
        <a:p>
          <a:endParaRPr lang="en-US"/>
        </a:p>
      </dgm:t>
    </dgm:pt>
    <dgm:pt modelId="{15E2872F-4D5D-4333-A4B2-B980756E8C70}" type="sibTrans" cxnId="{ADAE6EDB-902A-41C6-9A0D-C4D5CEF108BD}">
      <dgm:prSet/>
      <dgm:spPr/>
      <dgm:t>
        <a:bodyPr/>
        <a:lstStyle/>
        <a:p>
          <a:endParaRPr lang="en-US"/>
        </a:p>
      </dgm:t>
    </dgm:pt>
    <dgm:pt modelId="{35761BD3-8A45-494B-8B71-1C73281D44DA}">
      <dgm:prSet phldrT="[Text]" custT="1"/>
      <dgm:spPr>
        <a:solidFill>
          <a:schemeClr val="accent1">
            <a:lumMod val="75000"/>
          </a:schemeClr>
        </a:solidFill>
      </dgm:spPr>
      <dgm:t>
        <a:bodyPr/>
        <a:lstStyle/>
        <a:p>
          <a:r>
            <a:rPr lang="en-US" sz="3200" dirty="0"/>
            <a:t>Digital – Webinars and Social Media</a:t>
          </a:r>
        </a:p>
      </dgm:t>
    </dgm:pt>
    <dgm:pt modelId="{08780ACC-D04C-4D4B-9E6F-95266D41A175}" type="parTrans" cxnId="{29BB451F-D05D-44F8-809B-96E4FD10462A}">
      <dgm:prSet/>
      <dgm:spPr/>
      <dgm:t>
        <a:bodyPr/>
        <a:lstStyle/>
        <a:p>
          <a:endParaRPr lang="en-US"/>
        </a:p>
      </dgm:t>
    </dgm:pt>
    <dgm:pt modelId="{9BC58A93-4DD5-4208-A93D-58130F2860C9}" type="sibTrans" cxnId="{29BB451F-D05D-44F8-809B-96E4FD10462A}">
      <dgm:prSet/>
      <dgm:spPr/>
      <dgm:t>
        <a:bodyPr/>
        <a:lstStyle/>
        <a:p>
          <a:endParaRPr lang="en-US"/>
        </a:p>
      </dgm:t>
    </dgm:pt>
    <dgm:pt modelId="{AB8FDF20-B9EF-4B23-9895-3681186339F5}" type="pres">
      <dgm:prSet presAssocID="{DB6CC003-2F9C-41D5-BAEA-0711DA4CB9F9}" presName="Name0" presStyleCnt="0">
        <dgm:presLayoutVars>
          <dgm:dir/>
          <dgm:resizeHandles val="exact"/>
        </dgm:presLayoutVars>
      </dgm:prSet>
      <dgm:spPr/>
    </dgm:pt>
    <dgm:pt modelId="{9E5A41BD-5B43-405E-9AF7-DF9CF5DD8EA4}" type="pres">
      <dgm:prSet presAssocID="{CF63BDDD-937E-43BC-A6C4-91678C3FF283}" presName="node" presStyleLbl="node1" presStyleIdx="0" presStyleCnt="1">
        <dgm:presLayoutVars>
          <dgm:bulletEnabled val="1"/>
        </dgm:presLayoutVars>
      </dgm:prSet>
      <dgm:spPr/>
    </dgm:pt>
  </dgm:ptLst>
  <dgm:cxnLst>
    <dgm:cxn modelId="{29BB451F-D05D-44F8-809B-96E4FD10462A}" srcId="{CF63BDDD-937E-43BC-A6C4-91678C3FF283}" destId="{35761BD3-8A45-494B-8B71-1C73281D44DA}" srcOrd="1" destOrd="0" parTransId="{08780ACC-D04C-4D4B-9E6F-95266D41A175}" sibTransId="{9BC58A93-4DD5-4208-A93D-58130F2860C9}"/>
    <dgm:cxn modelId="{0E4F3F25-2E6D-4505-B142-1D6805AC952E}" type="presOf" srcId="{DB6CC003-2F9C-41D5-BAEA-0711DA4CB9F9}" destId="{AB8FDF20-B9EF-4B23-9895-3681186339F5}" srcOrd="0" destOrd="0" presId="urn:microsoft.com/office/officeart/2005/8/layout/hList6"/>
    <dgm:cxn modelId="{57B7612D-8440-46B9-BFE0-1552EE8DD811}" srcId="{CF63BDDD-937E-43BC-A6C4-91678C3FF283}" destId="{F4A7E9A0-343C-42AA-AA1F-B78EA096C8E6}" srcOrd="2" destOrd="0" parTransId="{307B65CA-F773-42EE-A3CD-2604A17D47D1}" sibTransId="{B2C1C228-17FB-4F77-9AA8-D65F89F0E8D4}"/>
    <dgm:cxn modelId="{90B8B343-D013-41C0-AC2F-7F32A70D12DE}" srcId="{DB6CC003-2F9C-41D5-BAEA-0711DA4CB9F9}" destId="{CF63BDDD-937E-43BC-A6C4-91678C3FF283}" srcOrd="0" destOrd="0" parTransId="{48214ACC-2736-4804-ADC5-1E737BD7FE2A}" sibTransId="{29C80278-C590-47C9-8A7B-5498D3085638}"/>
    <dgm:cxn modelId="{283E9F4F-7585-46F0-A4B6-1AB081322991}" type="presOf" srcId="{35761BD3-8A45-494B-8B71-1C73281D44DA}" destId="{9E5A41BD-5B43-405E-9AF7-DF9CF5DD8EA4}" srcOrd="0" destOrd="2" presId="urn:microsoft.com/office/officeart/2005/8/layout/hList6"/>
    <dgm:cxn modelId="{B18457A1-257E-4228-BE50-CBB213ABA65D}" type="presOf" srcId="{CF63BDDD-937E-43BC-A6C4-91678C3FF283}" destId="{9E5A41BD-5B43-405E-9AF7-DF9CF5DD8EA4}" srcOrd="0" destOrd="0" presId="urn:microsoft.com/office/officeart/2005/8/layout/hList6"/>
    <dgm:cxn modelId="{BCC872B7-0A8F-48FF-B2A4-9A11AE3D2ADA}" type="presOf" srcId="{57CE4EA6-E9A4-4E96-82BF-398B270FDBCD}" destId="{9E5A41BD-5B43-405E-9AF7-DF9CF5DD8EA4}" srcOrd="0" destOrd="1" presId="urn:microsoft.com/office/officeart/2005/8/layout/hList6"/>
    <dgm:cxn modelId="{ADAE6EDB-902A-41C6-9A0D-C4D5CEF108BD}" srcId="{CF63BDDD-937E-43BC-A6C4-91678C3FF283}" destId="{57CE4EA6-E9A4-4E96-82BF-398B270FDBCD}" srcOrd="0" destOrd="0" parTransId="{C2511305-8595-4DE4-A7A7-AE68FE6A5A56}" sibTransId="{15E2872F-4D5D-4333-A4B2-B980756E8C70}"/>
    <dgm:cxn modelId="{AA5206F5-FD09-49DA-BBB5-57D01953DDBC}" type="presOf" srcId="{F4A7E9A0-343C-42AA-AA1F-B78EA096C8E6}" destId="{9E5A41BD-5B43-405E-9AF7-DF9CF5DD8EA4}" srcOrd="0" destOrd="3" presId="urn:microsoft.com/office/officeart/2005/8/layout/hList6"/>
    <dgm:cxn modelId="{27A2E05A-A5EA-42C4-9D37-C03B68534DE4}" type="presParOf" srcId="{AB8FDF20-B9EF-4B23-9895-3681186339F5}" destId="{9E5A41BD-5B43-405E-9AF7-DF9CF5DD8EA4}"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CC003-2F9C-41D5-BAEA-0711DA4CB9F9}"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10697724-3B58-4506-92FC-999657CF177D}">
      <dgm:prSet phldrT="[Text]" custT="1"/>
      <dgm:spPr>
        <a:solidFill>
          <a:schemeClr val="bg1">
            <a:lumMod val="50000"/>
          </a:schemeClr>
        </a:solidFill>
      </dgm:spPr>
      <dgm:t>
        <a:bodyPr/>
        <a:lstStyle/>
        <a:p>
          <a:r>
            <a:rPr lang="en-US" sz="3200" dirty="0"/>
            <a:t>Texas – Houston, PA – Philadelphia, Others</a:t>
          </a:r>
        </a:p>
      </dgm:t>
    </dgm:pt>
    <dgm:pt modelId="{AC8CDD4D-B199-4512-96CD-EB78163AA620}">
      <dgm:prSet phldrT="[Text]" custT="1"/>
      <dgm:spPr>
        <a:solidFill>
          <a:schemeClr val="bg1">
            <a:lumMod val="50000"/>
          </a:schemeClr>
        </a:solidFill>
      </dgm:spPr>
      <dgm:t>
        <a:bodyPr/>
        <a:lstStyle/>
        <a:p>
          <a:r>
            <a:rPr lang="en-US" sz="3200" dirty="0"/>
            <a:t>MS, KY, LA, NJ, VA</a:t>
          </a:r>
        </a:p>
      </dgm:t>
    </dgm:pt>
    <dgm:pt modelId="{CF558DE1-7239-4F47-A5C4-7D27AB9D5182}">
      <dgm:prSet phldrT="[Text]" custT="1"/>
      <dgm:spPr>
        <a:solidFill>
          <a:schemeClr val="bg1">
            <a:lumMod val="50000"/>
          </a:schemeClr>
        </a:solidFill>
      </dgm:spPr>
      <dgm:t>
        <a:bodyPr/>
        <a:lstStyle/>
        <a:p>
          <a:r>
            <a:rPr lang="en-US" sz="3200" dirty="0"/>
            <a:t>Data – June 15th</a:t>
          </a:r>
        </a:p>
      </dgm:t>
    </dgm:pt>
    <dgm:pt modelId="{965346FB-B90C-4545-8CDD-567B3B7FC91E}">
      <dgm:prSet phldrT="[Text]" custT="1"/>
      <dgm:spPr>
        <a:solidFill>
          <a:schemeClr val="bg1">
            <a:lumMod val="50000"/>
          </a:schemeClr>
        </a:solidFill>
      </dgm:spPr>
      <dgm:t>
        <a:bodyPr/>
        <a:lstStyle/>
        <a:p>
          <a:r>
            <a:rPr lang="en-US" sz="3200" b="1" dirty="0"/>
            <a:t>VOTER MOBILIZATION</a:t>
          </a:r>
        </a:p>
      </dgm:t>
    </dgm:pt>
    <dgm:pt modelId="{1AE22276-9023-4141-BA44-2CFA7857824F}" type="sibTrans" cxnId="{A9568727-F826-4887-A211-B3F221AD458A}">
      <dgm:prSet/>
      <dgm:spPr/>
      <dgm:t>
        <a:bodyPr/>
        <a:lstStyle/>
        <a:p>
          <a:endParaRPr lang="en-US"/>
        </a:p>
      </dgm:t>
    </dgm:pt>
    <dgm:pt modelId="{974BC55D-C5BB-4C44-A821-E422D8D1CAFD}" type="parTrans" cxnId="{A9568727-F826-4887-A211-B3F221AD458A}">
      <dgm:prSet/>
      <dgm:spPr/>
      <dgm:t>
        <a:bodyPr/>
        <a:lstStyle/>
        <a:p>
          <a:endParaRPr lang="en-US"/>
        </a:p>
      </dgm:t>
    </dgm:pt>
    <dgm:pt modelId="{59AE9B11-E88B-4B33-9B98-F4346EA1B655}" type="sibTrans" cxnId="{987BA56C-BF71-4A4E-9373-EA12A94296CB}">
      <dgm:prSet/>
      <dgm:spPr/>
      <dgm:t>
        <a:bodyPr/>
        <a:lstStyle/>
        <a:p>
          <a:endParaRPr lang="en-US"/>
        </a:p>
      </dgm:t>
    </dgm:pt>
    <dgm:pt modelId="{DE71A4E0-79E8-4C02-90D0-7FE6E7C51F69}" type="parTrans" cxnId="{987BA56C-BF71-4A4E-9373-EA12A94296CB}">
      <dgm:prSet/>
      <dgm:spPr/>
      <dgm:t>
        <a:bodyPr/>
        <a:lstStyle/>
        <a:p>
          <a:endParaRPr lang="en-US"/>
        </a:p>
      </dgm:t>
    </dgm:pt>
    <dgm:pt modelId="{4741A6AC-03AF-4C64-91BD-1F90CE9BBA1C}" type="sibTrans" cxnId="{4E8A2802-F0D8-494E-B628-B8E1168C13D4}">
      <dgm:prSet/>
      <dgm:spPr/>
      <dgm:t>
        <a:bodyPr/>
        <a:lstStyle/>
        <a:p>
          <a:endParaRPr lang="en-US"/>
        </a:p>
      </dgm:t>
    </dgm:pt>
    <dgm:pt modelId="{98C334A7-D337-49F5-9F36-FF15139C1161}" type="parTrans" cxnId="{4E8A2802-F0D8-494E-B628-B8E1168C13D4}">
      <dgm:prSet/>
      <dgm:spPr/>
      <dgm:t>
        <a:bodyPr/>
        <a:lstStyle/>
        <a:p>
          <a:endParaRPr lang="en-US"/>
        </a:p>
      </dgm:t>
    </dgm:pt>
    <dgm:pt modelId="{CA93A2A0-95FF-4BD7-BFB7-C9A49E7FDFCC}" type="sibTrans" cxnId="{855AE3AF-E9FC-4C13-9F9E-083D5DD3963B}">
      <dgm:prSet/>
      <dgm:spPr/>
      <dgm:t>
        <a:bodyPr/>
        <a:lstStyle/>
        <a:p>
          <a:endParaRPr lang="en-US"/>
        </a:p>
      </dgm:t>
    </dgm:pt>
    <dgm:pt modelId="{0DAEA32D-AF01-42DB-B417-FD71093519F6}" type="parTrans" cxnId="{855AE3AF-E9FC-4C13-9F9E-083D5DD3963B}">
      <dgm:prSet/>
      <dgm:spPr/>
      <dgm:t>
        <a:bodyPr/>
        <a:lstStyle/>
        <a:p>
          <a:endParaRPr lang="en-US"/>
        </a:p>
      </dgm:t>
    </dgm:pt>
    <dgm:pt modelId="{AB8FDF20-B9EF-4B23-9895-3681186339F5}" type="pres">
      <dgm:prSet presAssocID="{DB6CC003-2F9C-41D5-BAEA-0711DA4CB9F9}" presName="Name0" presStyleCnt="0">
        <dgm:presLayoutVars>
          <dgm:dir/>
          <dgm:resizeHandles val="exact"/>
        </dgm:presLayoutVars>
      </dgm:prSet>
      <dgm:spPr/>
    </dgm:pt>
    <dgm:pt modelId="{0D2A89C9-483B-4B41-AAA8-1A38B54F4CE4}" type="pres">
      <dgm:prSet presAssocID="{965346FB-B90C-4545-8CDD-567B3B7FC91E}" presName="node" presStyleLbl="node1" presStyleIdx="0" presStyleCnt="1">
        <dgm:presLayoutVars>
          <dgm:bulletEnabled val="1"/>
        </dgm:presLayoutVars>
      </dgm:prSet>
      <dgm:spPr/>
    </dgm:pt>
  </dgm:ptLst>
  <dgm:cxnLst>
    <dgm:cxn modelId="{4E8A2802-F0D8-494E-B628-B8E1168C13D4}" srcId="{965346FB-B90C-4545-8CDD-567B3B7FC91E}" destId="{AC8CDD4D-B199-4512-96CD-EB78163AA620}" srcOrd="1" destOrd="0" parTransId="{98C334A7-D337-49F5-9F36-FF15139C1161}" sibTransId="{4741A6AC-03AF-4C64-91BD-1F90CE9BBA1C}"/>
    <dgm:cxn modelId="{A9568727-F826-4887-A211-B3F221AD458A}" srcId="{DB6CC003-2F9C-41D5-BAEA-0711DA4CB9F9}" destId="{965346FB-B90C-4545-8CDD-567B3B7FC91E}" srcOrd="0" destOrd="0" parTransId="{974BC55D-C5BB-4C44-A821-E422D8D1CAFD}" sibTransId="{1AE22276-9023-4141-BA44-2CFA7857824F}"/>
    <dgm:cxn modelId="{98D2F22A-D989-4BFD-B87D-B2553757A215}" type="presOf" srcId="{CF558DE1-7239-4F47-A5C4-7D27AB9D5182}" destId="{0D2A89C9-483B-4B41-AAA8-1A38B54F4CE4}" srcOrd="0" destOrd="1" presId="urn:microsoft.com/office/officeart/2005/8/layout/hList6"/>
    <dgm:cxn modelId="{987BA56C-BF71-4A4E-9373-EA12A94296CB}" srcId="{965346FB-B90C-4545-8CDD-567B3B7FC91E}" destId="{10697724-3B58-4506-92FC-999657CF177D}" srcOrd="2" destOrd="0" parTransId="{DE71A4E0-79E8-4C02-90D0-7FE6E7C51F69}" sibTransId="{59AE9B11-E88B-4B33-9B98-F4346EA1B655}"/>
    <dgm:cxn modelId="{5EF1C5AF-3192-4CD2-AC77-835155A2B92D}" type="presOf" srcId="{AC8CDD4D-B199-4512-96CD-EB78163AA620}" destId="{0D2A89C9-483B-4B41-AAA8-1A38B54F4CE4}" srcOrd="0" destOrd="2" presId="urn:microsoft.com/office/officeart/2005/8/layout/hList6"/>
    <dgm:cxn modelId="{855AE3AF-E9FC-4C13-9F9E-083D5DD3963B}" srcId="{965346FB-B90C-4545-8CDD-567B3B7FC91E}" destId="{CF558DE1-7239-4F47-A5C4-7D27AB9D5182}" srcOrd="0" destOrd="0" parTransId="{0DAEA32D-AF01-42DB-B417-FD71093519F6}" sibTransId="{CA93A2A0-95FF-4BD7-BFB7-C9A49E7FDFCC}"/>
    <dgm:cxn modelId="{A9900CB5-A136-4067-B351-986D8F167232}" type="presOf" srcId="{965346FB-B90C-4545-8CDD-567B3B7FC91E}" destId="{0D2A89C9-483B-4B41-AAA8-1A38B54F4CE4}" srcOrd="0" destOrd="0" presId="urn:microsoft.com/office/officeart/2005/8/layout/hList6"/>
    <dgm:cxn modelId="{D6C479BA-53E9-4E8F-96A2-5A60C789C50C}" type="presOf" srcId="{10697724-3B58-4506-92FC-999657CF177D}" destId="{0D2A89C9-483B-4B41-AAA8-1A38B54F4CE4}" srcOrd="0" destOrd="3" presId="urn:microsoft.com/office/officeart/2005/8/layout/hList6"/>
    <dgm:cxn modelId="{C8C7E1EE-3D9B-41F8-859D-BACADD74AB7F}" type="presOf" srcId="{DB6CC003-2F9C-41D5-BAEA-0711DA4CB9F9}" destId="{AB8FDF20-B9EF-4B23-9895-3681186339F5}" srcOrd="0" destOrd="0" presId="urn:microsoft.com/office/officeart/2005/8/layout/hList6"/>
    <dgm:cxn modelId="{3C813361-4BF2-4221-90E9-00017FE156A4}" type="presParOf" srcId="{AB8FDF20-B9EF-4B23-9895-3681186339F5}" destId="{0D2A89C9-483B-4B41-AAA8-1A38B54F4CE4}"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249B-BFE3-B646-92A2-B806522E2296}">
      <dsp:nvSpPr>
        <dsp:cNvPr id="0" name=""/>
        <dsp:cNvSpPr/>
      </dsp:nvSpPr>
      <dsp:spPr>
        <a:xfrm>
          <a:off x="1890070" y="-76202"/>
          <a:ext cx="2362615" cy="2362855"/>
        </a:xfrm>
        <a:prstGeom prst="circularArrow">
          <a:avLst>
            <a:gd name="adj1" fmla="val 10980"/>
            <a:gd name="adj2" fmla="val 1142322"/>
            <a:gd name="adj3" fmla="val 4500000"/>
            <a:gd name="adj4" fmla="val 10800000"/>
            <a:gd name="adj5" fmla="val 12500"/>
          </a:avLst>
        </a:prstGeom>
        <a:solidFill>
          <a:srgbClr val="0E183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9582A0-0EC9-1247-9D9E-1252F1EDF917}">
      <dsp:nvSpPr>
        <dsp:cNvPr id="0" name=""/>
        <dsp:cNvSpPr/>
      </dsp:nvSpPr>
      <dsp:spPr>
        <a:xfrm>
          <a:off x="2411698" y="855289"/>
          <a:ext cx="1318473" cy="659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Mobilize &amp; Grow Our Base</a:t>
          </a:r>
        </a:p>
      </dsp:txBody>
      <dsp:txXfrm>
        <a:off x="2411698" y="855289"/>
        <a:ext cx="1318473" cy="659168"/>
      </dsp:txXfrm>
    </dsp:sp>
    <dsp:sp modelId="{6BBD1402-01B0-5142-8BD8-5C62D069E6C5}">
      <dsp:nvSpPr>
        <dsp:cNvPr id="0" name=""/>
        <dsp:cNvSpPr/>
      </dsp:nvSpPr>
      <dsp:spPr>
        <a:xfrm>
          <a:off x="1233714" y="1357811"/>
          <a:ext cx="2362615" cy="2362855"/>
        </a:xfrm>
        <a:prstGeom prst="leftCircularArrow">
          <a:avLst>
            <a:gd name="adj1" fmla="val 10980"/>
            <a:gd name="adj2" fmla="val 1142322"/>
            <a:gd name="adj3" fmla="val 6300000"/>
            <a:gd name="adj4" fmla="val 18900000"/>
            <a:gd name="adj5" fmla="val 125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7A641AB-6E5D-EA45-A007-7DBB578B363E}">
      <dsp:nvSpPr>
        <dsp:cNvPr id="0" name=""/>
        <dsp:cNvSpPr/>
      </dsp:nvSpPr>
      <dsp:spPr>
        <a:xfrm>
          <a:off x="1752683" y="2215607"/>
          <a:ext cx="1318473" cy="659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Optimize &amp; Grow Our Resources</a:t>
          </a:r>
        </a:p>
      </dsp:txBody>
      <dsp:txXfrm>
        <a:off x="1752683" y="2215607"/>
        <a:ext cx="1318473" cy="659168"/>
      </dsp:txXfrm>
    </dsp:sp>
    <dsp:sp modelId="{D33B42E3-9E16-2047-AF8B-6FECB4333618}">
      <dsp:nvSpPr>
        <dsp:cNvPr id="0" name=""/>
        <dsp:cNvSpPr/>
      </dsp:nvSpPr>
      <dsp:spPr>
        <a:xfrm>
          <a:off x="1890070" y="2720635"/>
          <a:ext cx="2362615" cy="2362855"/>
        </a:xfrm>
        <a:prstGeom prst="circularArrow">
          <a:avLst>
            <a:gd name="adj1" fmla="val 10980"/>
            <a:gd name="adj2" fmla="val 1142322"/>
            <a:gd name="adj3" fmla="val 4500000"/>
            <a:gd name="adj4" fmla="val 13500000"/>
            <a:gd name="adj5" fmla="val 12500"/>
          </a:avLst>
        </a:prstGeom>
        <a:solidFill>
          <a:srgbClr val="95B3D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C64A683-A10F-C644-8BD5-F17FBD1822C5}">
      <dsp:nvSpPr>
        <dsp:cNvPr id="0" name=""/>
        <dsp:cNvSpPr/>
      </dsp:nvSpPr>
      <dsp:spPr>
        <a:xfrm>
          <a:off x="2411698" y="3575925"/>
          <a:ext cx="1318473" cy="659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Win &amp; Sustain Legislative Breakthroughs</a:t>
          </a:r>
        </a:p>
      </dsp:txBody>
      <dsp:txXfrm>
        <a:off x="2411698" y="3575925"/>
        <a:ext cx="1318473" cy="659168"/>
      </dsp:txXfrm>
    </dsp:sp>
    <dsp:sp modelId="{A63409C3-1756-1D48-A8FD-CB08918BE6EC}">
      <dsp:nvSpPr>
        <dsp:cNvPr id="0" name=""/>
        <dsp:cNvSpPr/>
      </dsp:nvSpPr>
      <dsp:spPr>
        <a:xfrm>
          <a:off x="1402124" y="4235094"/>
          <a:ext cx="2029783" cy="2030764"/>
        </a:xfrm>
        <a:prstGeom prst="blockArc">
          <a:avLst>
            <a:gd name="adj1" fmla="val 0"/>
            <a:gd name="adj2" fmla="val 18900000"/>
            <a:gd name="adj3" fmla="val 12740"/>
          </a:avLst>
        </a:prstGeom>
        <a:solidFill>
          <a:schemeClr val="bg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8D1F20-EA8F-C74E-95A0-AABE77198894}">
      <dsp:nvSpPr>
        <dsp:cNvPr id="0" name=""/>
        <dsp:cNvSpPr/>
      </dsp:nvSpPr>
      <dsp:spPr>
        <a:xfrm>
          <a:off x="1752683" y="4936243"/>
          <a:ext cx="1318473" cy="659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Win Elections &amp; Protect Champions</a:t>
          </a:r>
        </a:p>
      </dsp:txBody>
      <dsp:txXfrm>
        <a:off x="1752683" y="4936243"/>
        <a:ext cx="1318473" cy="65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C93EA-A409-4C85-A2A9-6AE8B2F6CDC3}">
      <dsp:nvSpPr>
        <dsp:cNvPr id="0" name=""/>
        <dsp:cNvSpPr/>
      </dsp:nvSpPr>
      <dsp:spPr>
        <a:xfrm rot="16200000">
          <a:off x="522688" y="-522688"/>
          <a:ext cx="4533269" cy="5578646"/>
        </a:xfrm>
        <a:prstGeom prst="flowChartManualOperati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VOTER REGISTRATION </a:t>
          </a:r>
        </a:p>
        <a:p>
          <a:pPr marL="285750" lvl="1" indent="-285750" algn="l" defTabSz="1422400">
            <a:lnSpc>
              <a:spcPct val="90000"/>
            </a:lnSpc>
            <a:spcBef>
              <a:spcPct val="0"/>
            </a:spcBef>
            <a:spcAft>
              <a:spcPct val="15000"/>
            </a:spcAft>
            <a:buChar char="•"/>
          </a:pPr>
          <a:r>
            <a:rPr lang="en-US" sz="3200" kern="1200" dirty="0"/>
            <a:t>Data – June 15th</a:t>
          </a:r>
        </a:p>
        <a:p>
          <a:pPr marL="285750" lvl="1" indent="-285750" algn="l" defTabSz="1422400">
            <a:lnSpc>
              <a:spcPct val="90000"/>
            </a:lnSpc>
            <a:spcBef>
              <a:spcPct val="0"/>
            </a:spcBef>
            <a:spcAft>
              <a:spcPct val="15000"/>
            </a:spcAft>
            <a:buChar char="•"/>
          </a:pPr>
          <a:r>
            <a:rPr lang="en-US" sz="3200" kern="1200" dirty="0"/>
            <a:t>Power of Five 2.0</a:t>
          </a:r>
        </a:p>
        <a:p>
          <a:pPr marL="285750" lvl="1" indent="-285750" algn="l" defTabSz="1422400">
            <a:lnSpc>
              <a:spcPct val="90000"/>
            </a:lnSpc>
            <a:spcBef>
              <a:spcPct val="0"/>
            </a:spcBef>
            <a:spcAft>
              <a:spcPct val="15000"/>
            </a:spcAft>
            <a:buChar char="•"/>
          </a:pPr>
          <a:r>
            <a:rPr lang="en-US" sz="3200" kern="1200" dirty="0"/>
            <a:t>Materials, Tools, Training</a:t>
          </a:r>
        </a:p>
        <a:p>
          <a:pPr marL="285750" lvl="1" indent="-285750" algn="l" defTabSz="1422400">
            <a:lnSpc>
              <a:spcPct val="90000"/>
            </a:lnSpc>
            <a:spcBef>
              <a:spcPct val="0"/>
            </a:spcBef>
            <a:spcAft>
              <a:spcPct val="15000"/>
            </a:spcAft>
            <a:buChar char="•"/>
          </a:pPr>
          <a:endParaRPr lang="en-US" sz="3200" kern="1200" dirty="0"/>
        </a:p>
      </dsp:txBody>
      <dsp:txXfrm rot="5400000">
        <a:off x="0" y="906654"/>
        <a:ext cx="5578646" cy="2719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A41BD-5B43-405E-9AF7-DF9CF5DD8EA4}">
      <dsp:nvSpPr>
        <dsp:cNvPr id="0" name=""/>
        <dsp:cNvSpPr/>
      </dsp:nvSpPr>
      <dsp:spPr>
        <a:xfrm rot="16200000">
          <a:off x="512650" y="-509888"/>
          <a:ext cx="4632171" cy="5651948"/>
        </a:xfrm>
        <a:prstGeom prst="flowChartManualOperati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1" kern="1200" dirty="0"/>
            <a:t>VOTER </a:t>
          </a:r>
        </a:p>
        <a:p>
          <a:pPr marL="0" lvl="0" indent="0" algn="l" defTabSz="1422400">
            <a:lnSpc>
              <a:spcPct val="90000"/>
            </a:lnSpc>
            <a:spcBef>
              <a:spcPct val="0"/>
            </a:spcBef>
            <a:spcAft>
              <a:spcPct val="35000"/>
            </a:spcAft>
            <a:buNone/>
          </a:pPr>
          <a:r>
            <a:rPr lang="en-US" sz="3200" b="1" kern="1200" dirty="0"/>
            <a:t>EDUCATION </a:t>
          </a:r>
        </a:p>
        <a:p>
          <a:pPr marL="285750" lvl="1" indent="-285750" algn="l" defTabSz="1422400">
            <a:lnSpc>
              <a:spcPct val="90000"/>
            </a:lnSpc>
            <a:spcBef>
              <a:spcPct val="0"/>
            </a:spcBef>
            <a:spcAft>
              <a:spcPct val="15000"/>
            </a:spcAft>
            <a:buChar char="•"/>
          </a:pPr>
          <a:r>
            <a:rPr lang="en-US" sz="3200" kern="1200" dirty="0"/>
            <a:t>CRATIs and State Conventions</a:t>
          </a:r>
        </a:p>
        <a:p>
          <a:pPr marL="285750" lvl="1" indent="-285750" algn="l" defTabSz="1422400">
            <a:lnSpc>
              <a:spcPct val="90000"/>
            </a:lnSpc>
            <a:spcBef>
              <a:spcPct val="0"/>
            </a:spcBef>
            <a:spcAft>
              <a:spcPct val="15000"/>
            </a:spcAft>
            <a:buChar char="•"/>
          </a:pPr>
          <a:r>
            <a:rPr lang="en-US" sz="3200" kern="1200" dirty="0"/>
            <a:t>Digital – Webinars and Social Media</a:t>
          </a:r>
        </a:p>
        <a:p>
          <a:pPr marL="285750" lvl="1" indent="-285750" algn="l" defTabSz="1422400">
            <a:lnSpc>
              <a:spcPct val="90000"/>
            </a:lnSpc>
            <a:spcBef>
              <a:spcPct val="0"/>
            </a:spcBef>
            <a:spcAft>
              <a:spcPct val="15000"/>
            </a:spcAft>
            <a:buChar char="•"/>
          </a:pPr>
          <a:r>
            <a:rPr lang="en-US" sz="3200" kern="1200" dirty="0"/>
            <a:t>Convention </a:t>
          </a:r>
        </a:p>
      </dsp:txBody>
      <dsp:txXfrm rot="5400000">
        <a:off x="2762" y="926434"/>
        <a:ext cx="5651948" cy="2779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A89C9-483B-4B41-AAA8-1A38B54F4CE4}">
      <dsp:nvSpPr>
        <dsp:cNvPr id="0" name=""/>
        <dsp:cNvSpPr/>
      </dsp:nvSpPr>
      <dsp:spPr>
        <a:xfrm rot="16200000">
          <a:off x="506922" y="-506922"/>
          <a:ext cx="4533269" cy="5547114"/>
        </a:xfrm>
        <a:prstGeom prst="flowChartManualOperati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1" kern="1200" dirty="0"/>
            <a:t>VOTER MOBILIZATION</a:t>
          </a:r>
        </a:p>
        <a:p>
          <a:pPr marL="285750" lvl="1" indent="-285750" algn="l" defTabSz="1422400">
            <a:lnSpc>
              <a:spcPct val="90000"/>
            </a:lnSpc>
            <a:spcBef>
              <a:spcPct val="0"/>
            </a:spcBef>
            <a:spcAft>
              <a:spcPct val="15000"/>
            </a:spcAft>
            <a:buChar char="•"/>
          </a:pPr>
          <a:r>
            <a:rPr lang="en-US" sz="3200" kern="1200" dirty="0"/>
            <a:t>Data – June 15th</a:t>
          </a:r>
        </a:p>
        <a:p>
          <a:pPr marL="285750" lvl="1" indent="-285750" algn="l" defTabSz="1422400">
            <a:lnSpc>
              <a:spcPct val="90000"/>
            </a:lnSpc>
            <a:spcBef>
              <a:spcPct val="0"/>
            </a:spcBef>
            <a:spcAft>
              <a:spcPct val="15000"/>
            </a:spcAft>
            <a:buChar char="•"/>
          </a:pPr>
          <a:r>
            <a:rPr lang="en-US" sz="3200" kern="1200" dirty="0"/>
            <a:t>MS, KY, LA, NJ, VA</a:t>
          </a:r>
        </a:p>
        <a:p>
          <a:pPr marL="285750" lvl="1" indent="-285750" algn="l" defTabSz="1422400">
            <a:lnSpc>
              <a:spcPct val="90000"/>
            </a:lnSpc>
            <a:spcBef>
              <a:spcPct val="0"/>
            </a:spcBef>
            <a:spcAft>
              <a:spcPct val="15000"/>
            </a:spcAft>
            <a:buChar char="•"/>
          </a:pPr>
          <a:r>
            <a:rPr lang="en-US" sz="3200" kern="1200" dirty="0"/>
            <a:t>Texas – Houston, PA – Philadelphia, Others</a:t>
          </a:r>
        </a:p>
      </dsp:txBody>
      <dsp:txXfrm rot="5400000">
        <a:off x="0" y="906654"/>
        <a:ext cx="5547114" cy="271996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D0C9C-D0CF-EC4E-A2B4-E0F262619D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4CCE56-B2D7-964F-9174-5FE0AE10387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5E77AE-F4D9-D541-89D5-9852404A453B}" type="datetimeFigureOut">
              <a:rPr lang="en-US" smtClean="0"/>
              <a:t>8/17/19</a:t>
            </a:fld>
            <a:endParaRPr lang="en-US"/>
          </a:p>
        </p:txBody>
      </p:sp>
      <p:sp>
        <p:nvSpPr>
          <p:cNvPr id="4" name="Footer Placeholder 3">
            <a:extLst>
              <a:ext uri="{FF2B5EF4-FFF2-40B4-BE49-F238E27FC236}">
                <a16:creationId xmlns:a16="http://schemas.microsoft.com/office/drawing/2014/main" id="{4604D993-FCF4-4D43-8FCE-DC2D0828BA6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26D2A8-463B-CA40-A291-3C4078477FA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455B0E-AAB0-8347-8610-2AA0FE94D80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9FA240-0876-0444-AB78-D37C2467136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04554F-5314-5747-BCF1-286A108385DF}"/>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69D5791-C6C7-9848-8A7F-237B2980F835}" type="datetimeFigureOut">
              <a:rPr lang="en-US" smtClean="0"/>
              <a:t>8/17/19</a:t>
            </a:fld>
            <a:endParaRPr lang="en-US"/>
          </a:p>
        </p:txBody>
      </p:sp>
      <p:sp>
        <p:nvSpPr>
          <p:cNvPr id="4" name="Slide Image Placeholder 3">
            <a:extLst>
              <a:ext uri="{FF2B5EF4-FFF2-40B4-BE49-F238E27FC236}">
                <a16:creationId xmlns:a16="http://schemas.microsoft.com/office/drawing/2014/main" id="{0BDCFDC8-3B5E-9F4B-B53D-69C0EEE9AF4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29E1696-8C7B-074E-BE64-CBD77550E51D}"/>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D62E046-D24F-434E-A8F5-5C801AE6AA45}"/>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AAE0A4CD-9362-A34C-A151-4562CF01330D}"/>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564A8B6-E600-C24F-BE4F-E01A468014D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200" b="1" dirty="0">
                <a:latin typeface="Century Gothic" panose="020B0502020202020204" pitchFamily="34" charset="0"/>
              </a:rPr>
              <a:t>We Have to Win</a:t>
            </a:r>
            <a:r>
              <a:rPr lang="en-US" sz="1200" dirty="0">
                <a:latin typeface="Century Gothic" panose="020B0502020202020204" pitchFamily="34" charset="0"/>
              </a:rPr>
              <a:t>! Elections Have Consequences</a:t>
            </a:r>
          </a:p>
          <a:p>
            <a:pPr marL="285750" indent="-285750">
              <a:buFont typeface="Arial" panose="020B0604020202020204" pitchFamily="34" charset="0"/>
              <a:buChar char="•"/>
            </a:pPr>
            <a:r>
              <a:rPr lang="en-US" sz="1200" dirty="0">
                <a:latin typeface="Century Gothic" panose="020B0502020202020204" pitchFamily="34" charset="0"/>
              </a:rPr>
              <a:t>We Have to </a:t>
            </a:r>
            <a:r>
              <a:rPr lang="en-US" sz="1200" b="1" dirty="0">
                <a:latin typeface="Century Gothic" panose="020B0502020202020204" pitchFamily="34" charset="0"/>
              </a:rPr>
              <a:t>Play the Long Game </a:t>
            </a:r>
            <a:r>
              <a:rPr lang="en-US" sz="1200" dirty="0">
                <a:latin typeface="Century Gothic" panose="020B0502020202020204" pitchFamily="34" charset="0"/>
              </a:rPr>
              <a:t>– Thinking about the next 5-Years and beyond</a:t>
            </a:r>
          </a:p>
          <a:p>
            <a:pPr marL="285750" indent="-285750">
              <a:buFont typeface="Arial" panose="020B0604020202020204" pitchFamily="34" charset="0"/>
              <a:buChar char="•"/>
            </a:pPr>
            <a:r>
              <a:rPr lang="en-US" sz="1200" b="1" dirty="0">
                <a:latin typeface="Century Gothic" panose="020B0502020202020204" pitchFamily="34" charset="0"/>
              </a:rPr>
              <a:t>Membership Is </a:t>
            </a:r>
            <a:r>
              <a:rPr lang="en-US" sz="1200" dirty="0">
                <a:latin typeface="Century Gothic" panose="020B0502020202020204" pitchFamily="34" charset="0"/>
              </a:rPr>
              <a:t>Still the Source of our </a:t>
            </a:r>
            <a:r>
              <a:rPr lang="en-US" sz="1200" b="1" dirty="0">
                <a:latin typeface="Century Gothic" panose="020B0502020202020204" pitchFamily="34" charset="0"/>
              </a:rPr>
              <a:t>Power</a:t>
            </a:r>
          </a:p>
          <a:p>
            <a:pPr marL="285750" indent="-285750">
              <a:buFont typeface="Arial" panose="020B0604020202020204" pitchFamily="34" charset="0"/>
              <a:buChar char="•"/>
            </a:pPr>
            <a:r>
              <a:rPr lang="en-US" sz="1200" dirty="0">
                <a:latin typeface="Century Gothic" panose="020B0502020202020204" pitchFamily="34" charset="0"/>
              </a:rPr>
              <a:t>How we </a:t>
            </a:r>
            <a:r>
              <a:rPr lang="en-US" sz="1200" b="1" dirty="0">
                <a:latin typeface="Century Gothic" panose="020B0502020202020204" pitchFamily="34" charset="0"/>
              </a:rPr>
              <a:t>build back power </a:t>
            </a:r>
            <a:r>
              <a:rPr lang="en-US" sz="1200" dirty="0">
                <a:latin typeface="Century Gothic" panose="020B0502020202020204" pitchFamily="34" charset="0"/>
              </a:rPr>
              <a:t>is State by State</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328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45FE6-968C-4FCA-A60E-BA6C59965C16}" type="slidenum">
              <a:rPr lang="en-US" smtClean="0"/>
              <a:t>19</a:t>
            </a:fld>
            <a:endParaRPr lang="en-US"/>
          </a:p>
        </p:txBody>
      </p:sp>
    </p:spTree>
    <p:extLst>
      <p:ext uri="{BB962C8B-B14F-4D97-AF65-F5344CB8AC3E}">
        <p14:creationId xmlns:p14="http://schemas.microsoft.com/office/powerpoint/2010/main" val="41905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45FE6-968C-4FCA-A60E-BA6C59965C16}" type="slidenum">
              <a:rPr lang="en-US" smtClean="0"/>
              <a:t>20</a:t>
            </a:fld>
            <a:endParaRPr lang="en-US"/>
          </a:p>
        </p:txBody>
      </p:sp>
    </p:spTree>
    <p:extLst>
      <p:ext uri="{BB962C8B-B14F-4D97-AF65-F5344CB8AC3E}">
        <p14:creationId xmlns:p14="http://schemas.microsoft.com/office/powerpoint/2010/main" val="366371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B9643-48C2-4942-8AC8-57FFBE3FF914}" type="slidenum">
              <a:rPr lang="en-US" smtClean="0"/>
              <a:t>21</a:t>
            </a:fld>
            <a:endParaRPr lang="en-US" dirty="0"/>
          </a:p>
        </p:txBody>
      </p:sp>
    </p:spTree>
    <p:extLst>
      <p:ext uri="{BB962C8B-B14F-4D97-AF65-F5344CB8AC3E}">
        <p14:creationId xmlns:p14="http://schemas.microsoft.com/office/powerpoint/2010/main" val="125017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6CE6D-7647-4C22-BC80-01E06F68897D}" type="slidenum">
              <a:rPr lang="en-US" smtClean="0"/>
              <a:t>36</a:t>
            </a:fld>
            <a:endParaRPr lang="en-US" dirty="0"/>
          </a:p>
        </p:txBody>
      </p:sp>
    </p:spTree>
    <p:extLst>
      <p:ext uri="{BB962C8B-B14F-4D97-AF65-F5344CB8AC3E}">
        <p14:creationId xmlns:p14="http://schemas.microsoft.com/office/powerpoint/2010/main" val="178265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Shape 2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991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48E9781-06BE-42BF-A471-BA510436EFF3}" type="slidenum">
              <a:rPr lang="en-US" smtClean="0"/>
              <a:pPr/>
              <a:t>4</a:t>
            </a:fld>
            <a:endParaRPr lang="en-US"/>
          </a:p>
        </p:txBody>
      </p:sp>
    </p:spTree>
    <p:extLst>
      <p:ext uri="{BB962C8B-B14F-4D97-AF65-F5344CB8AC3E}">
        <p14:creationId xmlns:p14="http://schemas.microsoft.com/office/powerpoint/2010/main" val="294691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E9781-06BE-42BF-A471-BA510436EFF3}" type="slidenum">
              <a:rPr lang="en-US" smtClean="0"/>
              <a:pPr/>
              <a:t>6</a:t>
            </a:fld>
            <a:endParaRPr lang="en-US"/>
          </a:p>
        </p:txBody>
      </p:sp>
    </p:spTree>
    <p:extLst>
      <p:ext uri="{BB962C8B-B14F-4D97-AF65-F5344CB8AC3E}">
        <p14:creationId xmlns:p14="http://schemas.microsoft.com/office/powerpoint/2010/main" val="174942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0B9643-48C2-4942-8AC8-57FFBE3FF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67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48E9781-06BE-42BF-A471-BA510436EFF3}" type="slidenum">
              <a:rPr lang="en-US" smtClean="0"/>
              <a:pPr/>
              <a:t>15</a:t>
            </a:fld>
            <a:endParaRPr lang="en-US"/>
          </a:p>
        </p:txBody>
      </p:sp>
    </p:spTree>
    <p:extLst>
      <p:ext uri="{BB962C8B-B14F-4D97-AF65-F5344CB8AC3E}">
        <p14:creationId xmlns:p14="http://schemas.microsoft.com/office/powerpoint/2010/main" val="6430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48E9781-06BE-42BF-A471-BA510436EFF3}" type="slidenum">
              <a:rPr lang="en-US" smtClean="0"/>
              <a:pPr/>
              <a:t>16</a:t>
            </a:fld>
            <a:endParaRPr lang="en-US"/>
          </a:p>
        </p:txBody>
      </p:sp>
    </p:spTree>
    <p:extLst>
      <p:ext uri="{BB962C8B-B14F-4D97-AF65-F5344CB8AC3E}">
        <p14:creationId xmlns:p14="http://schemas.microsoft.com/office/powerpoint/2010/main" val="139361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48E9781-06BE-42BF-A471-BA510436EFF3}" type="slidenum">
              <a:rPr lang="en-US" smtClean="0"/>
              <a:pPr/>
              <a:t>17</a:t>
            </a:fld>
            <a:endParaRPr lang="en-US"/>
          </a:p>
        </p:txBody>
      </p:sp>
    </p:spTree>
    <p:extLst>
      <p:ext uri="{BB962C8B-B14F-4D97-AF65-F5344CB8AC3E}">
        <p14:creationId xmlns:p14="http://schemas.microsoft.com/office/powerpoint/2010/main" val="428945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48E9781-06BE-42BF-A471-BA510436EFF3}" type="slidenum">
              <a:rPr lang="en-US" smtClean="0"/>
              <a:pPr/>
              <a:t>18</a:t>
            </a:fld>
            <a:endParaRPr lang="en-US"/>
          </a:p>
        </p:txBody>
      </p:sp>
    </p:spTree>
    <p:extLst>
      <p:ext uri="{BB962C8B-B14F-4D97-AF65-F5344CB8AC3E}">
        <p14:creationId xmlns:p14="http://schemas.microsoft.com/office/powerpoint/2010/main" val="229621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A85EC3E-5BE1-4071-8FD7-18C61F6EEA25}"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8A3C2-F36D-4A09-BA3C-5DA1F4155B6D}" type="slidenum">
              <a:rPr lang="en-US" smtClean="0"/>
              <a:t>‹#›</a:t>
            </a:fld>
            <a:endParaRPr lang="en-US" dirty="0"/>
          </a:p>
        </p:txBody>
      </p:sp>
    </p:spTree>
    <p:extLst>
      <p:ext uri="{BB962C8B-B14F-4D97-AF65-F5344CB8AC3E}">
        <p14:creationId xmlns:p14="http://schemas.microsoft.com/office/powerpoint/2010/main" val="120988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477000"/>
            <a:ext cx="2844800" cy="365125"/>
          </a:xfrm>
        </p:spPr>
        <p:txBody>
          <a:bodyPr/>
          <a:lstStyle>
            <a:lvl1pPr>
              <a:defRPr>
                <a:solidFill>
                  <a:srgbClr val="A7A9AC"/>
                </a:solidFill>
                <a:latin typeface="Muli" charset="0"/>
                <a:ea typeface="Muli" charset="0"/>
                <a:cs typeface="Muli" charset="0"/>
              </a:defRPr>
            </a:lvl1pPr>
          </a:lstStyle>
          <a:p>
            <a:fld id="{8EB37E6B-2BCE-4755-8734-96C87345AC51}" type="slidenum">
              <a:rPr lang="en-US" smtClean="0"/>
              <a:pPr/>
              <a:t>‹#›</a:t>
            </a:fld>
            <a:endParaRPr lang="en-US" dirty="0"/>
          </a:p>
        </p:txBody>
      </p:sp>
    </p:spTree>
    <p:extLst>
      <p:ext uri="{BB962C8B-B14F-4D97-AF65-F5344CB8AC3E}">
        <p14:creationId xmlns:p14="http://schemas.microsoft.com/office/powerpoint/2010/main" val="269398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A1154-290F-44C2-93E8-D5157CC93ECC}"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DEC4-1016-4573-B426-83C09A4F72F8}" type="slidenum">
              <a:rPr lang="en-US" smtClean="0"/>
              <a:pPr/>
              <a:t>‹#›</a:t>
            </a:fld>
            <a:endParaRPr lang="en-US"/>
          </a:p>
        </p:txBody>
      </p:sp>
    </p:spTree>
    <p:extLst>
      <p:ext uri="{BB962C8B-B14F-4D97-AF65-F5344CB8AC3E}">
        <p14:creationId xmlns:p14="http://schemas.microsoft.com/office/powerpoint/2010/main" val="127952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75717" y="5648960"/>
            <a:ext cx="731520" cy="396240"/>
          </a:xfrm>
          <a:prstGeom prst="bracketPair">
            <a:avLst>
              <a:gd name="adj" fmla="val 17949"/>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55386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460BF-6E7E-49B0-A9FF-FF3443C1F514}"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B139B-C334-478C-B89E-5033F3E8A609}" type="slidenum">
              <a:rPr lang="en-US" smtClean="0"/>
              <a:t>‹#›</a:t>
            </a:fld>
            <a:endParaRPr lang="en-US" dirty="0"/>
          </a:p>
        </p:txBody>
      </p:sp>
    </p:spTree>
    <p:extLst>
      <p:ext uri="{BB962C8B-B14F-4D97-AF65-F5344CB8AC3E}">
        <p14:creationId xmlns:p14="http://schemas.microsoft.com/office/powerpoint/2010/main" val="13737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5EC3E-5BE1-4071-8FD7-18C61F6EEA25}" type="datetimeFigureOut">
              <a:rPr lang="en-US" smtClean="0"/>
              <a:t>8/17/19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8A3C2-F36D-4A09-BA3C-5DA1F4155B6D}" type="slidenum">
              <a:rPr lang="en-US" smtClean="0"/>
              <a:t>‹#›</a:t>
            </a:fld>
            <a:endParaRPr lang="en-US" dirty="0"/>
          </a:p>
        </p:txBody>
      </p:sp>
      <p:pic>
        <p:nvPicPr>
          <p:cNvPr id="7" name="Picture 6">
            <a:extLst>
              <a:ext uri="{FF2B5EF4-FFF2-40B4-BE49-F238E27FC236}">
                <a16:creationId xmlns:a16="http://schemas.microsoft.com/office/drawing/2014/main" id="{C7B86C0E-AE15-43C4-863C-ACFDA9E39A3A}"/>
              </a:ext>
            </a:extLst>
          </p:cNvPr>
          <p:cNvPicPr>
            <a:picLocks noChangeAspect="1"/>
          </p:cNvPicPr>
          <p:nvPr userDrawn="1"/>
        </p:nvPicPr>
        <p:blipFill rotWithShape="1">
          <a:blip r:embed="rId7">
            <a:duotone>
              <a:prstClr val="black"/>
              <a:schemeClr val="accent3">
                <a:tint val="45000"/>
                <a:satMod val="400000"/>
              </a:schemeClr>
            </a:duotone>
            <a:extLst>
              <a:ext uri="{BEBA8EAE-BF5A-486C-A8C5-ECC9F3942E4B}">
                <a14:imgProps xmlns:a14="http://schemas.microsoft.com/office/drawing/2010/main">
                  <a14:imgLayer r:embed="rId8">
                    <a14:imgEffect>
                      <a14:sharpenSoften amount="-62000"/>
                    </a14:imgEffect>
                    <a14:imgEffect>
                      <a14:brightnessContrast bright="-62000" contrast="-53000"/>
                    </a14:imgEffect>
                  </a14:imgLayer>
                </a14:imgProps>
              </a:ext>
              <a:ext uri="{28A0092B-C50C-407E-A947-70E740481C1C}">
                <a14:useLocalDpi xmlns:a14="http://schemas.microsoft.com/office/drawing/2010/main" val="0"/>
              </a:ext>
            </a:extLst>
          </a:blip>
          <a:srcRect l="827" t="36125" b="47681"/>
          <a:stretch/>
        </p:blipFill>
        <p:spPr>
          <a:xfrm>
            <a:off x="0" y="0"/>
            <a:ext cx="12192000" cy="629153"/>
          </a:xfrm>
          <a:prstGeom prst="rect">
            <a:avLst/>
          </a:prstGeom>
        </p:spPr>
      </p:pic>
    </p:spTree>
    <p:extLst>
      <p:ext uri="{BB962C8B-B14F-4D97-AF65-F5344CB8AC3E}">
        <p14:creationId xmlns:p14="http://schemas.microsoft.com/office/powerpoint/2010/main" val="40243115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jwatkins@naacpnet.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mailto:dwhitehead@naacpnet.org" TargetMode="External"/><Relationship Id="rId4" Type="http://schemas.openxmlformats.org/officeDocument/2006/relationships/hyperlink" Target="mailto:sisong@naacpnet.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495800" cy="68580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3429000"/>
            <a:ext cx="4495800" cy="1828800"/>
          </a:xfrm>
          <a:solidFill>
            <a:srgbClr val="14284D"/>
          </a:solidFill>
        </p:spPr>
        <p:txBody>
          <a:bodyPr>
            <a:normAutofit/>
          </a:bodyPr>
          <a:lstStyle/>
          <a:p>
            <a:pPr algn="ctr"/>
            <a:r>
              <a:rPr lang="en-US" sz="2800" b="1" dirty="0">
                <a:solidFill>
                  <a:schemeClr val="bg1"/>
                </a:solidFill>
                <a:latin typeface="+mn-lt"/>
              </a:rPr>
              <a:t>NAACP CIVIC ENGAGEMENT 2019 PROGRAM OVERVIEW </a:t>
            </a:r>
            <a:endParaRPr lang="en-US" sz="2400" b="1" i="1" dirty="0">
              <a:solidFill>
                <a:srgbClr val="F1C508"/>
              </a:solidFill>
              <a:latin typeface="+mn-lt"/>
            </a:endParaRPr>
          </a:p>
        </p:txBody>
      </p:sp>
      <p:pic>
        <p:nvPicPr>
          <p:cNvPr id="10" name="Picture 9"/>
          <p:cNvPicPr>
            <a:picLocks noChangeAspect="1"/>
          </p:cNvPicPr>
          <p:nvPr/>
        </p:nvPicPr>
        <p:blipFill>
          <a:blip r:embed="rId2"/>
          <a:stretch>
            <a:fillRect/>
          </a:stretch>
        </p:blipFill>
        <p:spPr>
          <a:xfrm>
            <a:off x="1094362" y="305505"/>
            <a:ext cx="2894314" cy="2894189"/>
          </a:xfrm>
          <a:prstGeom prst="rect">
            <a:avLst/>
          </a:prstGeom>
        </p:spPr>
      </p:pic>
      <p:sp>
        <p:nvSpPr>
          <p:cNvPr id="3" name="TextBox 2"/>
          <p:cNvSpPr txBox="1"/>
          <p:nvPr/>
        </p:nvSpPr>
        <p:spPr>
          <a:xfrm>
            <a:off x="5083038" y="699090"/>
            <a:ext cx="4050409" cy="3631763"/>
          </a:xfrm>
          <a:prstGeom prst="rect">
            <a:avLst/>
          </a:prstGeom>
          <a:noFill/>
        </p:spPr>
        <p:txBody>
          <a:bodyPr wrap="square" rtlCol="0">
            <a:spAutoFit/>
          </a:bodyPr>
          <a:lstStyle/>
          <a:p>
            <a:pPr algn="ctr"/>
            <a:r>
              <a:rPr lang="en-US" b="1" dirty="0">
                <a:solidFill>
                  <a:srgbClr val="14284D"/>
                </a:solidFill>
              </a:rPr>
              <a:t>Leon Russell, </a:t>
            </a:r>
          </a:p>
          <a:p>
            <a:pPr algn="ctr"/>
            <a:r>
              <a:rPr lang="en-US" b="1" i="1" dirty="0">
                <a:solidFill>
                  <a:srgbClr val="14284D"/>
                </a:solidFill>
              </a:rPr>
              <a:t>National Chair</a:t>
            </a:r>
          </a:p>
          <a:p>
            <a:pPr algn="ctr"/>
            <a:r>
              <a:rPr lang="en-US" b="1" i="1" dirty="0">
                <a:solidFill>
                  <a:srgbClr val="14284D"/>
                </a:solidFill>
              </a:rPr>
              <a:t>NAACP National Board of Directors</a:t>
            </a:r>
          </a:p>
          <a:p>
            <a:pPr algn="ctr"/>
            <a:endParaRPr lang="en-US" b="1" i="1" dirty="0">
              <a:solidFill>
                <a:srgbClr val="14284D"/>
              </a:solidFill>
            </a:endParaRPr>
          </a:p>
          <a:p>
            <a:pPr algn="ctr"/>
            <a:r>
              <a:rPr lang="en-US" b="1" dirty="0">
                <a:solidFill>
                  <a:srgbClr val="14284D"/>
                </a:solidFill>
              </a:rPr>
              <a:t>Karen Boykin-Towns,</a:t>
            </a:r>
          </a:p>
          <a:p>
            <a:pPr algn="ctr"/>
            <a:r>
              <a:rPr lang="en-US" b="1" i="1" dirty="0">
                <a:solidFill>
                  <a:srgbClr val="14284D"/>
                </a:solidFill>
              </a:rPr>
              <a:t>National Vice Chair</a:t>
            </a:r>
          </a:p>
          <a:p>
            <a:pPr algn="ctr"/>
            <a:r>
              <a:rPr lang="en-US" b="1" i="1" dirty="0">
                <a:solidFill>
                  <a:srgbClr val="14284D"/>
                </a:solidFill>
              </a:rPr>
              <a:t>NAACP National Board of Directors</a:t>
            </a:r>
          </a:p>
          <a:p>
            <a:pPr algn="ctr"/>
            <a:r>
              <a:rPr lang="en-US" b="1" i="1" dirty="0">
                <a:solidFill>
                  <a:srgbClr val="14284D"/>
                </a:solidFill>
              </a:rPr>
              <a:t> </a:t>
            </a:r>
          </a:p>
          <a:p>
            <a:pPr algn="ctr"/>
            <a:r>
              <a:rPr lang="en-US" b="1" dirty="0">
                <a:solidFill>
                  <a:srgbClr val="14284D"/>
                </a:solidFill>
              </a:rPr>
              <a:t>Derrick Johnson,</a:t>
            </a:r>
          </a:p>
          <a:p>
            <a:pPr algn="ctr"/>
            <a:r>
              <a:rPr lang="en-US" b="1" i="1" dirty="0">
                <a:solidFill>
                  <a:srgbClr val="14284D"/>
                </a:solidFill>
              </a:rPr>
              <a:t>President and CEO</a:t>
            </a:r>
          </a:p>
          <a:p>
            <a:pPr algn="ctr"/>
            <a:r>
              <a:rPr lang="en-US" b="1" i="1" dirty="0">
                <a:solidFill>
                  <a:srgbClr val="14284D"/>
                </a:solidFill>
              </a:rPr>
              <a:t>NAACP</a:t>
            </a:r>
          </a:p>
          <a:p>
            <a:pPr algn="ctr"/>
            <a:endParaRPr lang="en-US" sz="1600" b="1" i="1" dirty="0">
              <a:solidFill>
                <a:srgbClr val="14284D"/>
              </a:solidFill>
            </a:endParaRPr>
          </a:p>
          <a:p>
            <a:pPr algn="ctr"/>
            <a:endParaRPr lang="en-US" sz="1600" b="1" i="1" dirty="0">
              <a:solidFill>
                <a:srgbClr val="14284D"/>
              </a:solidFill>
            </a:endParaRPr>
          </a:p>
        </p:txBody>
      </p:sp>
      <p:sp>
        <p:nvSpPr>
          <p:cNvPr id="6" name="TextBox 5"/>
          <p:cNvSpPr txBox="1"/>
          <p:nvPr/>
        </p:nvSpPr>
        <p:spPr>
          <a:xfrm>
            <a:off x="8075624" y="3321614"/>
            <a:ext cx="3704896" cy="3908762"/>
          </a:xfrm>
          <a:prstGeom prst="rect">
            <a:avLst/>
          </a:prstGeom>
          <a:noFill/>
        </p:spPr>
        <p:txBody>
          <a:bodyPr wrap="square" rtlCol="0">
            <a:spAutoFit/>
          </a:bodyPr>
          <a:lstStyle/>
          <a:p>
            <a:pPr algn="ctr"/>
            <a:endParaRPr lang="en-US" b="1" i="1" dirty="0">
              <a:solidFill>
                <a:srgbClr val="14284D"/>
              </a:solidFill>
            </a:endParaRPr>
          </a:p>
          <a:p>
            <a:pPr algn="ctr"/>
            <a:r>
              <a:rPr lang="en-US" b="1" dirty="0">
                <a:solidFill>
                  <a:srgbClr val="14284D"/>
                </a:solidFill>
              </a:rPr>
              <a:t>Sheila E. </a:t>
            </a:r>
            <a:r>
              <a:rPr lang="en-US" b="1" dirty="0" err="1">
                <a:solidFill>
                  <a:srgbClr val="14284D"/>
                </a:solidFill>
              </a:rPr>
              <a:t>Isong</a:t>
            </a:r>
            <a:r>
              <a:rPr lang="en-US" b="1" dirty="0">
                <a:solidFill>
                  <a:srgbClr val="14284D"/>
                </a:solidFill>
              </a:rPr>
              <a:t>, </a:t>
            </a:r>
          </a:p>
          <a:p>
            <a:pPr algn="ctr"/>
            <a:r>
              <a:rPr lang="en-US" b="1" i="1" dirty="0">
                <a:solidFill>
                  <a:srgbClr val="14284D"/>
                </a:solidFill>
              </a:rPr>
              <a:t>National Political Director</a:t>
            </a:r>
          </a:p>
          <a:p>
            <a:pPr algn="ctr"/>
            <a:r>
              <a:rPr lang="en-US" b="1" i="1" dirty="0">
                <a:solidFill>
                  <a:srgbClr val="14284D"/>
                </a:solidFill>
              </a:rPr>
              <a:t>NAACP</a:t>
            </a:r>
          </a:p>
          <a:p>
            <a:pPr algn="ctr"/>
            <a:endParaRPr lang="en-US" b="1" i="1" dirty="0">
              <a:solidFill>
                <a:srgbClr val="14284D"/>
              </a:solidFill>
            </a:endParaRPr>
          </a:p>
          <a:p>
            <a:pPr algn="ctr"/>
            <a:r>
              <a:rPr lang="en-US" b="1" dirty="0">
                <a:solidFill>
                  <a:srgbClr val="14284D"/>
                </a:solidFill>
              </a:rPr>
              <a:t>Dominik Whitehead,</a:t>
            </a:r>
          </a:p>
          <a:p>
            <a:pPr algn="ctr"/>
            <a:r>
              <a:rPr lang="en-US" b="1" i="1" dirty="0">
                <a:solidFill>
                  <a:srgbClr val="14284D"/>
                </a:solidFill>
              </a:rPr>
              <a:t>National Civic Engagement Director</a:t>
            </a:r>
          </a:p>
          <a:p>
            <a:pPr algn="ctr"/>
            <a:r>
              <a:rPr lang="en-US" b="1" i="1" dirty="0">
                <a:solidFill>
                  <a:srgbClr val="14284D"/>
                </a:solidFill>
              </a:rPr>
              <a:t>NAACP</a:t>
            </a:r>
          </a:p>
          <a:p>
            <a:pPr algn="ctr"/>
            <a:r>
              <a:rPr lang="en-US" b="1" i="1" dirty="0">
                <a:solidFill>
                  <a:srgbClr val="14284D"/>
                </a:solidFill>
              </a:rPr>
              <a:t> </a:t>
            </a:r>
          </a:p>
          <a:p>
            <a:pPr algn="ctr"/>
            <a:r>
              <a:rPr lang="en-US" b="1" dirty="0">
                <a:solidFill>
                  <a:srgbClr val="14284D"/>
                </a:solidFill>
              </a:rPr>
              <a:t>Jamal R. Watkins,</a:t>
            </a:r>
          </a:p>
          <a:p>
            <a:pPr algn="ctr"/>
            <a:r>
              <a:rPr lang="en-US" b="1" i="1" dirty="0">
                <a:solidFill>
                  <a:srgbClr val="14284D"/>
                </a:solidFill>
              </a:rPr>
              <a:t>Vice President of Civic Engagement</a:t>
            </a:r>
          </a:p>
          <a:p>
            <a:pPr algn="ctr"/>
            <a:r>
              <a:rPr lang="en-US" b="1" i="1" dirty="0">
                <a:solidFill>
                  <a:srgbClr val="14284D"/>
                </a:solidFill>
              </a:rPr>
              <a:t>NAACP</a:t>
            </a:r>
          </a:p>
          <a:p>
            <a:pPr algn="ctr"/>
            <a:endParaRPr lang="en-US" sz="1600" b="1" i="1" dirty="0">
              <a:solidFill>
                <a:srgbClr val="14284D"/>
              </a:solidFill>
            </a:endParaRPr>
          </a:p>
          <a:p>
            <a:pPr algn="ctr"/>
            <a:endParaRPr lang="en-US" sz="1600" b="1" i="1" dirty="0">
              <a:solidFill>
                <a:srgbClr val="14284D"/>
              </a:solidFill>
            </a:endParaRPr>
          </a:p>
        </p:txBody>
      </p:sp>
    </p:spTree>
    <p:extLst>
      <p:ext uri="{BB962C8B-B14F-4D97-AF65-F5344CB8AC3E}">
        <p14:creationId xmlns:p14="http://schemas.microsoft.com/office/powerpoint/2010/main" val="243327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766" y="39434"/>
            <a:ext cx="12192000" cy="578049"/>
          </a:xfrm>
          <a:prstGeom prst="rect">
            <a:avLst/>
          </a:prstGeom>
          <a:solidFill>
            <a:srgbClr val="002E6C"/>
          </a:solidFill>
        </p:spPr>
        <p:txBody>
          <a:bodyP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chemeClr val="bg1"/>
              </a:solidFill>
              <a:latin typeface="+mn-lt"/>
            </a:endParaRPr>
          </a:p>
        </p:txBody>
      </p:sp>
      <p:sp>
        <p:nvSpPr>
          <p:cNvPr id="2" name="Rectangle 1"/>
          <p:cNvSpPr>
            <a:spLocks noChangeArrowheads="1"/>
          </p:cNvSpPr>
          <p:nvPr/>
        </p:nvSpPr>
        <p:spPr bwMode="auto">
          <a:xfrm>
            <a:off x="15766" y="1"/>
            <a:ext cx="12192000" cy="641022"/>
          </a:xfrm>
          <a:prstGeom prst="rect">
            <a:avLst/>
          </a:prstGeom>
          <a:noFill/>
          <a:ln w="0">
            <a:noFill/>
            <a:miter lim="800000"/>
            <a:headEnd/>
            <a:tailEnd/>
          </a:ln>
          <a:effectLst/>
        </p:spPr>
        <p:txBody>
          <a:bodyPr anchor="ctr"/>
          <a:lstStyle/>
          <a:p>
            <a:pPr algn="ctr">
              <a:defRPr/>
            </a:pPr>
            <a:r>
              <a:rPr lang="en-US" sz="2667"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CONTINUE - GIS Mapping</a:t>
            </a:r>
          </a:p>
        </p:txBody>
      </p:sp>
      <p:sp>
        <p:nvSpPr>
          <p:cNvPr id="9" name="TextBox 8"/>
          <p:cNvSpPr txBox="1"/>
          <p:nvPr/>
        </p:nvSpPr>
        <p:spPr>
          <a:xfrm>
            <a:off x="5336652" y="978354"/>
            <a:ext cx="6723968" cy="2339102"/>
          </a:xfrm>
          <a:prstGeom prst="rect">
            <a:avLst/>
          </a:prstGeom>
          <a:noFill/>
        </p:spPr>
        <p:txBody>
          <a:bodyPr wrap="square" rtlCol="0">
            <a:spAutoFit/>
          </a:bodyPr>
          <a:lstStyle/>
          <a:p>
            <a:pPr algn="ctr"/>
            <a:r>
              <a:rPr lang="en-US" sz="3200" dirty="0"/>
              <a:t>We are able to produce a range of maps and show </a:t>
            </a:r>
          </a:p>
          <a:p>
            <a:pPr algn="ctr"/>
            <a:r>
              <a:rPr lang="en-US" sz="3200" dirty="0"/>
              <a:t>locations to critical races and other civic engagement goals.</a:t>
            </a:r>
          </a:p>
          <a:p>
            <a:endParaRPr lang="en-US" dirty="0"/>
          </a:p>
        </p:txBody>
      </p:sp>
      <p:pic>
        <p:nvPicPr>
          <p:cNvPr id="3" name="Picture 2"/>
          <p:cNvPicPr>
            <a:picLocks noChangeAspect="1"/>
          </p:cNvPicPr>
          <p:nvPr/>
        </p:nvPicPr>
        <p:blipFill rotWithShape="1">
          <a:blip r:embed="rId2"/>
          <a:srcRect r="727" b="903"/>
          <a:stretch/>
        </p:blipFill>
        <p:spPr>
          <a:xfrm>
            <a:off x="557878" y="945727"/>
            <a:ext cx="4413515" cy="5728343"/>
          </a:xfrm>
          <a:prstGeom prst="rect">
            <a:avLst/>
          </a:prstGeom>
          <a:ln w="57150">
            <a:solidFill>
              <a:srgbClr val="FFC000"/>
            </a:solidFill>
          </a:ln>
        </p:spPr>
      </p:pic>
      <p:pic>
        <p:nvPicPr>
          <p:cNvPr id="7" name="Picture 6">
            <a:extLst>
              <a:ext uri="{FF2B5EF4-FFF2-40B4-BE49-F238E27FC236}">
                <a16:creationId xmlns:a16="http://schemas.microsoft.com/office/drawing/2014/main" id="{E611E2A9-60E5-C140-9901-D27894E89CB3}"/>
              </a:ext>
            </a:extLst>
          </p:cNvPr>
          <p:cNvPicPr>
            <a:picLocks noChangeAspect="1"/>
          </p:cNvPicPr>
          <p:nvPr/>
        </p:nvPicPr>
        <p:blipFill>
          <a:blip r:embed="rId3"/>
          <a:stretch>
            <a:fillRect/>
          </a:stretch>
        </p:blipFill>
        <p:spPr>
          <a:xfrm>
            <a:off x="5336652" y="3184869"/>
            <a:ext cx="6385035" cy="3489201"/>
          </a:xfrm>
          <a:prstGeom prst="rect">
            <a:avLst/>
          </a:prstGeom>
          <a:ln w="57150">
            <a:solidFill>
              <a:srgbClr val="14284D"/>
            </a:solidFill>
          </a:ln>
        </p:spPr>
      </p:pic>
    </p:spTree>
    <p:extLst>
      <p:ext uri="{BB962C8B-B14F-4D97-AF65-F5344CB8AC3E}">
        <p14:creationId xmlns:p14="http://schemas.microsoft.com/office/powerpoint/2010/main" val="14691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9434"/>
            <a:ext cx="12192000" cy="578049"/>
          </a:xfrm>
          <a:prstGeom prst="rect">
            <a:avLst/>
          </a:prstGeom>
          <a:solidFill>
            <a:srgbClr val="002E6C"/>
          </a:solidFill>
        </p:spPr>
        <p:txBody>
          <a:bodyP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chemeClr val="bg1"/>
              </a:solidFill>
              <a:latin typeface="+mn-lt"/>
            </a:endParaRPr>
          </a:p>
        </p:txBody>
      </p:sp>
      <p:sp>
        <p:nvSpPr>
          <p:cNvPr id="2" name="Rectangle 1"/>
          <p:cNvSpPr>
            <a:spLocks noChangeArrowheads="1"/>
          </p:cNvSpPr>
          <p:nvPr/>
        </p:nvSpPr>
        <p:spPr bwMode="auto">
          <a:xfrm>
            <a:off x="0" y="1"/>
            <a:ext cx="12192000" cy="641022"/>
          </a:xfrm>
          <a:prstGeom prst="rect">
            <a:avLst/>
          </a:prstGeom>
          <a:noFill/>
          <a:ln w="0">
            <a:noFill/>
            <a:miter lim="800000"/>
            <a:headEnd/>
            <a:tailEnd/>
          </a:ln>
          <a:effectLst/>
        </p:spPr>
        <p:txBody>
          <a:bodyPr anchor="ctr"/>
          <a:lstStyle/>
          <a:p>
            <a:pPr algn="ctr">
              <a:defRPr/>
            </a:pPr>
            <a:r>
              <a:rPr lang="en-US" sz="2667"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CONTINUE – Social Pressure Communications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1446" y="866070"/>
            <a:ext cx="3164554" cy="2354036"/>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742" y="941065"/>
            <a:ext cx="4945349" cy="2279041"/>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247532" y="3445154"/>
            <a:ext cx="7845011" cy="3412846"/>
          </a:xfrm>
          <a:prstGeom prst="rect">
            <a:avLst/>
          </a:prstGeom>
          <a:noFill/>
          <a:ln>
            <a:noFill/>
          </a:ln>
        </p:spPr>
      </p:pic>
      <p:sp>
        <p:nvSpPr>
          <p:cNvPr id="5" name="TextBox 4"/>
          <p:cNvSpPr txBox="1"/>
          <p:nvPr/>
        </p:nvSpPr>
        <p:spPr>
          <a:xfrm>
            <a:off x="292092" y="941065"/>
            <a:ext cx="2526483" cy="5109091"/>
          </a:xfrm>
          <a:prstGeom prst="rect">
            <a:avLst/>
          </a:prstGeom>
          <a:noFill/>
        </p:spPr>
        <p:txBody>
          <a:bodyPr wrap="square" rtlCol="0">
            <a:spAutoFit/>
          </a:bodyPr>
          <a:lstStyle/>
          <a:p>
            <a:r>
              <a:rPr lang="en-US" sz="2800" b="1" dirty="0">
                <a:solidFill>
                  <a:srgbClr val="FFC000"/>
                </a:solidFill>
              </a:rPr>
              <a:t>Mail</a:t>
            </a:r>
          </a:p>
          <a:p>
            <a:r>
              <a:rPr lang="en-US" sz="2800" b="1" dirty="0">
                <a:solidFill>
                  <a:srgbClr val="FFC000"/>
                </a:solidFill>
              </a:rPr>
              <a:t>Radio</a:t>
            </a:r>
          </a:p>
          <a:p>
            <a:r>
              <a:rPr lang="en-US" sz="2800" b="1" dirty="0">
                <a:solidFill>
                  <a:srgbClr val="FFC000"/>
                </a:solidFill>
              </a:rPr>
              <a:t>Digital </a:t>
            </a:r>
          </a:p>
          <a:p>
            <a:r>
              <a:rPr lang="en-US" sz="2800" b="1" dirty="0">
                <a:solidFill>
                  <a:srgbClr val="FFC000"/>
                </a:solidFill>
              </a:rPr>
              <a:t>Social Media</a:t>
            </a:r>
          </a:p>
          <a:p>
            <a:r>
              <a:rPr lang="en-US" sz="2800" b="1" dirty="0">
                <a:solidFill>
                  <a:srgbClr val="FFC000"/>
                </a:solidFill>
              </a:rPr>
              <a:t>SMS (Text Messaging) </a:t>
            </a:r>
          </a:p>
          <a:p>
            <a:pPr marL="457200" indent="-457200">
              <a:buFont typeface="Arial" panose="020B0604020202020204" pitchFamily="34" charset="0"/>
              <a:buChar char="•"/>
            </a:pPr>
            <a:r>
              <a:rPr lang="en-US" sz="2800" dirty="0"/>
              <a:t>Infrequent Voters</a:t>
            </a:r>
          </a:p>
          <a:p>
            <a:pPr marL="457200" indent="-457200">
              <a:buFont typeface="Arial" panose="020B0604020202020204" pitchFamily="34" charset="0"/>
              <a:buChar char="•"/>
            </a:pPr>
            <a:r>
              <a:rPr lang="en-US" sz="2800" dirty="0"/>
              <a:t>State Targets</a:t>
            </a:r>
          </a:p>
          <a:p>
            <a:pPr marL="457200" indent="-457200">
              <a:buFont typeface="Arial" panose="020B0604020202020204" pitchFamily="34" charset="0"/>
              <a:buChar char="•"/>
            </a:pPr>
            <a:r>
              <a:rPr lang="en-US" sz="2800" dirty="0"/>
              <a:t>Research Driven</a:t>
            </a:r>
          </a:p>
          <a:p>
            <a:endParaRPr lang="en-US" dirty="0"/>
          </a:p>
        </p:txBody>
      </p:sp>
    </p:spTree>
    <p:extLst>
      <p:ext uri="{BB962C8B-B14F-4D97-AF65-F5344CB8AC3E}">
        <p14:creationId xmlns:p14="http://schemas.microsoft.com/office/powerpoint/2010/main" val="244087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9434"/>
            <a:ext cx="12192000" cy="578049"/>
          </a:xfrm>
          <a:prstGeom prst="rect">
            <a:avLst/>
          </a:prstGeom>
          <a:solidFill>
            <a:srgbClr val="002E6C"/>
          </a:solidFill>
        </p:spPr>
        <p:txBody>
          <a:bodyP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chemeClr val="bg1"/>
              </a:solidFill>
              <a:latin typeface="+mn-lt"/>
            </a:endParaRPr>
          </a:p>
        </p:txBody>
      </p:sp>
      <p:sp>
        <p:nvSpPr>
          <p:cNvPr id="2" name="Rectangle 1"/>
          <p:cNvSpPr>
            <a:spLocks noChangeArrowheads="1"/>
          </p:cNvSpPr>
          <p:nvPr/>
        </p:nvSpPr>
        <p:spPr bwMode="auto">
          <a:xfrm>
            <a:off x="0" y="1"/>
            <a:ext cx="12192000" cy="641022"/>
          </a:xfrm>
          <a:prstGeom prst="rect">
            <a:avLst/>
          </a:prstGeom>
          <a:noFill/>
          <a:ln w="0">
            <a:noFill/>
            <a:miter lim="800000"/>
            <a:headEnd/>
            <a:tailEnd/>
          </a:ln>
          <a:effectLst/>
        </p:spPr>
        <p:txBody>
          <a:bodyPr anchor="ctr"/>
          <a:lstStyle/>
          <a:p>
            <a:pPr algn="ctr">
              <a:defRPr/>
            </a:pPr>
            <a:r>
              <a:rPr lang="en-US" sz="2667"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CONTINUE – Member Materials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078" y="3699370"/>
            <a:ext cx="3031610" cy="3029928"/>
          </a:xfrm>
          <a:prstGeom prst="rect">
            <a:avLst/>
          </a:prstGeom>
        </p:spPr>
      </p:pic>
      <p:pic>
        <p:nvPicPr>
          <p:cNvPr id="4" name="Picture 3"/>
          <p:cNvPicPr>
            <a:picLocks noChangeAspect="1"/>
          </p:cNvPicPr>
          <p:nvPr/>
        </p:nvPicPr>
        <p:blipFill>
          <a:blip r:embed="rId3"/>
          <a:stretch>
            <a:fillRect/>
          </a:stretch>
        </p:blipFill>
        <p:spPr>
          <a:xfrm>
            <a:off x="5112880" y="951110"/>
            <a:ext cx="2780389" cy="25519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728" t="17769" b="19013"/>
          <a:stretch/>
        </p:blipFill>
        <p:spPr>
          <a:xfrm>
            <a:off x="3562736" y="3699370"/>
            <a:ext cx="4330533" cy="293357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699" t="12002"/>
          <a:stretch/>
        </p:blipFill>
        <p:spPr>
          <a:xfrm>
            <a:off x="8229137" y="1010610"/>
            <a:ext cx="2852386" cy="2688760"/>
          </a:xfrm>
          <a:prstGeom prst="rect">
            <a:avLst/>
          </a:prstGeom>
        </p:spPr>
      </p:pic>
      <p:sp>
        <p:nvSpPr>
          <p:cNvPr id="8" name="Rectangle 7"/>
          <p:cNvSpPr/>
          <p:nvPr/>
        </p:nvSpPr>
        <p:spPr>
          <a:xfrm>
            <a:off x="358072" y="1033624"/>
            <a:ext cx="6096000" cy="3970318"/>
          </a:xfrm>
          <a:prstGeom prst="rect">
            <a:avLst/>
          </a:prstGeom>
        </p:spPr>
        <p:txBody>
          <a:bodyPr>
            <a:spAutoFit/>
          </a:bodyPr>
          <a:lstStyle/>
          <a:p>
            <a:r>
              <a:rPr lang="en-US" sz="2800" b="1" dirty="0"/>
              <a:t>VISIBILITY MATERIALS </a:t>
            </a:r>
          </a:p>
          <a:p>
            <a:endParaRPr lang="en-US" sz="2800" b="1" dirty="0"/>
          </a:p>
          <a:p>
            <a:pPr marL="285750" indent="-285750">
              <a:buFont typeface="Arial" panose="020B0604020202020204" pitchFamily="34" charset="0"/>
              <a:buChar char="•"/>
            </a:pPr>
            <a:r>
              <a:rPr lang="en-US" sz="2800" dirty="0"/>
              <a:t>T-Shirts</a:t>
            </a:r>
          </a:p>
          <a:p>
            <a:pPr marL="285750" indent="-285750">
              <a:buFont typeface="Arial" panose="020B0604020202020204" pitchFamily="34" charset="0"/>
              <a:buChar char="•"/>
            </a:pPr>
            <a:r>
              <a:rPr lang="en-US" sz="2800" dirty="0"/>
              <a:t>Hats	</a:t>
            </a:r>
          </a:p>
          <a:p>
            <a:pPr marL="285750" indent="-285750">
              <a:buFont typeface="Arial" panose="020B0604020202020204" pitchFamily="34" charset="0"/>
              <a:buChar char="•"/>
            </a:pPr>
            <a:r>
              <a:rPr lang="en-US" sz="2800" dirty="0"/>
              <a:t>Church Fans</a:t>
            </a:r>
          </a:p>
          <a:p>
            <a:pPr marL="285750" indent="-285750">
              <a:buFont typeface="Arial" panose="020B0604020202020204" pitchFamily="34" charset="0"/>
              <a:buChar char="•"/>
            </a:pPr>
            <a:r>
              <a:rPr lang="en-US" sz="2800" dirty="0"/>
              <a:t>Stickers</a:t>
            </a:r>
          </a:p>
          <a:p>
            <a:pPr marL="285750" indent="-285750">
              <a:buFont typeface="Arial" panose="020B0604020202020204" pitchFamily="34" charset="0"/>
              <a:buChar char="•"/>
            </a:pPr>
            <a:r>
              <a:rPr lang="en-US" sz="2800" dirty="0"/>
              <a:t>Buttons</a:t>
            </a:r>
          </a:p>
          <a:p>
            <a:pPr marL="285750" indent="-285750">
              <a:buFont typeface="Arial" panose="020B0604020202020204" pitchFamily="34" charset="0"/>
              <a:buChar char="•"/>
            </a:pPr>
            <a:r>
              <a:rPr lang="en-US" sz="2800" dirty="0"/>
              <a:t>Pledge Cards</a:t>
            </a:r>
          </a:p>
          <a:p>
            <a:pPr marL="285750" indent="-285750">
              <a:buFont typeface="Arial" panose="020B0604020202020204" pitchFamily="34" charset="0"/>
              <a:buChar char="•"/>
            </a:pPr>
            <a:r>
              <a:rPr lang="en-US" sz="2800" dirty="0"/>
              <a:t>Door Hangers</a:t>
            </a:r>
          </a:p>
        </p:txBody>
      </p:sp>
    </p:spTree>
    <p:extLst>
      <p:ext uri="{BB962C8B-B14F-4D97-AF65-F5344CB8AC3E}">
        <p14:creationId xmlns:p14="http://schemas.microsoft.com/office/powerpoint/2010/main" val="247777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9434"/>
            <a:ext cx="12192000" cy="578049"/>
          </a:xfrm>
          <a:prstGeom prst="rect">
            <a:avLst/>
          </a:prstGeom>
          <a:solidFill>
            <a:srgbClr val="002E6C"/>
          </a:solidFill>
        </p:spPr>
        <p:txBody>
          <a:bodyP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chemeClr val="bg1"/>
              </a:solidFill>
              <a:latin typeface="+mn-lt"/>
            </a:endParaRPr>
          </a:p>
        </p:txBody>
      </p:sp>
      <p:sp>
        <p:nvSpPr>
          <p:cNvPr id="2" name="Rectangle 1"/>
          <p:cNvSpPr>
            <a:spLocks noChangeArrowheads="1"/>
          </p:cNvSpPr>
          <p:nvPr/>
        </p:nvSpPr>
        <p:spPr bwMode="auto">
          <a:xfrm>
            <a:off x="0" y="1"/>
            <a:ext cx="12192000" cy="641022"/>
          </a:xfrm>
          <a:prstGeom prst="rect">
            <a:avLst/>
          </a:prstGeom>
          <a:noFill/>
          <a:ln w="0">
            <a:noFill/>
            <a:miter lim="800000"/>
            <a:headEnd/>
            <a:tailEnd/>
          </a:ln>
          <a:effectLst/>
        </p:spPr>
        <p:txBody>
          <a:bodyPr anchor="ctr"/>
          <a:lstStyle/>
          <a:p>
            <a:pPr algn="ctr">
              <a:defRPr/>
            </a:pPr>
            <a:r>
              <a:rPr lang="en-US" sz="2667"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CONTINUE – Strategic Partnerships</a:t>
            </a:r>
          </a:p>
        </p:txBody>
      </p:sp>
      <p:sp>
        <p:nvSpPr>
          <p:cNvPr id="9" name="Rectangle 8"/>
          <p:cNvSpPr/>
          <p:nvPr/>
        </p:nvSpPr>
        <p:spPr>
          <a:xfrm>
            <a:off x="7104993" y="1046467"/>
            <a:ext cx="4167377" cy="5139869"/>
          </a:xfrm>
          <a:prstGeom prst="rect">
            <a:avLst/>
          </a:prstGeom>
          <a:ln w="76200">
            <a:solidFill>
              <a:srgbClr val="F1C508"/>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i="1" dirty="0"/>
              <a:t>OUR PARTNERS</a:t>
            </a:r>
          </a:p>
          <a:p>
            <a:pPr marL="285750" indent="-285750" fontAlgn="t">
              <a:buFont typeface="Arial" panose="020B0604020202020204" pitchFamily="34" charset="0"/>
              <a:buChar char="•"/>
            </a:pPr>
            <a:r>
              <a:rPr lang="en-US" sz="1600" dirty="0" err="1"/>
              <a:t>Unidos</a:t>
            </a:r>
            <a:r>
              <a:rPr lang="en-US" sz="1600" dirty="0"/>
              <a:t> US (NCLR)</a:t>
            </a:r>
          </a:p>
          <a:p>
            <a:pPr marL="285750" indent="-285750" fontAlgn="t">
              <a:buFont typeface="Arial" panose="020B0604020202020204" pitchFamily="34" charset="0"/>
              <a:buChar char="•"/>
            </a:pPr>
            <a:r>
              <a:rPr lang="en-US" sz="1600" dirty="0"/>
              <a:t>Advancement Project</a:t>
            </a:r>
          </a:p>
          <a:p>
            <a:pPr marL="285750" indent="-285750" fontAlgn="t">
              <a:buFont typeface="Arial" panose="020B0604020202020204" pitchFamily="34" charset="0"/>
              <a:buChar char="•"/>
            </a:pPr>
            <a:r>
              <a:rPr lang="en-US" sz="1600" dirty="0"/>
              <a:t>Urban League (NUL)</a:t>
            </a:r>
          </a:p>
          <a:p>
            <a:pPr marL="285750" indent="-285750" fontAlgn="t">
              <a:buFont typeface="Arial" panose="020B0604020202020204" pitchFamily="34" charset="0"/>
              <a:buChar char="•"/>
            </a:pPr>
            <a:r>
              <a:rPr lang="en-US" sz="1600" dirty="0"/>
              <a:t>APIAHF (Additional Allied AAPI Organizations)</a:t>
            </a:r>
          </a:p>
          <a:p>
            <a:pPr marL="285750" indent="-285750" fontAlgn="t">
              <a:buFont typeface="Arial" panose="020B0604020202020204" pitchFamily="34" charset="0"/>
              <a:buChar char="•"/>
            </a:pPr>
            <a:r>
              <a:rPr lang="en-US" sz="1600" dirty="0"/>
              <a:t>National Congress of American Indians</a:t>
            </a:r>
          </a:p>
          <a:p>
            <a:pPr marL="285750" indent="-285750" fontAlgn="t">
              <a:buFont typeface="Arial" panose="020B0604020202020204" pitchFamily="34" charset="0"/>
              <a:buChar char="•"/>
            </a:pPr>
            <a:r>
              <a:rPr lang="en-US" sz="1600" dirty="0"/>
              <a:t>Faith In Action (PICO)</a:t>
            </a:r>
          </a:p>
          <a:p>
            <a:pPr marL="285750" indent="-285750" fontAlgn="t">
              <a:buFont typeface="Arial" panose="020B0604020202020204" pitchFamily="34" charset="0"/>
              <a:buChar char="•"/>
            </a:pPr>
            <a:r>
              <a:rPr lang="en-US" sz="1600" dirty="0"/>
              <a:t>The Links Incorporated</a:t>
            </a:r>
          </a:p>
          <a:p>
            <a:pPr marL="285750" indent="-285750" fontAlgn="t">
              <a:buFont typeface="Arial" panose="020B0604020202020204" pitchFamily="34" charset="0"/>
              <a:buChar char="•"/>
            </a:pPr>
            <a:r>
              <a:rPr lang="en-US" sz="1600" dirty="0"/>
              <a:t>African Methodist Episcopal Church</a:t>
            </a:r>
          </a:p>
          <a:p>
            <a:pPr marL="285750" indent="-285750" fontAlgn="t">
              <a:buFont typeface="Arial" panose="020B0604020202020204" pitchFamily="34" charset="0"/>
              <a:buChar char="•"/>
            </a:pPr>
            <a:r>
              <a:rPr lang="en-US" sz="1600" dirty="0"/>
              <a:t>African Methodist Episcopal Zion Church</a:t>
            </a:r>
          </a:p>
          <a:p>
            <a:pPr marL="285750" indent="-285750" fontAlgn="t">
              <a:buFont typeface="Arial" panose="020B0604020202020204" pitchFamily="34" charset="0"/>
              <a:buChar char="•"/>
            </a:pPr>
            <a:r>
              <a:rPr lang="en-US" sz="1600" dirty="0"/>
              <a:t>National Baptist Convention</a:t>
            </a:r>
          </a:p>
          <a:p>
            <a:pPr marL="285750" indent="-285750" fontAlgn="t">
              <a:buFont typeface="Arial" panose="020B0604020202020204" pitchFamily="34" charset="0"/>
              <a:buChar char="•"/>
            </a:pPr>
            <a:r>
              <a:rPr lang="en-US" sz="1600" dirty="0"/>
              <a:t>Church of God in Christ</a:t>
            </a:r>
          </a:p>
          <a:p>
            <a:pPr marL="285750" indent="-285750" fontAlgn="t">
              <a:buFont typeface="Arial" panose="020B0604020202020204" pitchFamily="34" charset="0"/>
              <a:buChar char="•"/>
            </a:pPr>
            <a:r>
              <a:rPr lang="en-US" sz="1600" dirty="0"/>
              <a:t>Christian Methodist Episcopal Church</a:t>
            </a:r>
          </a:p>
          <a:p>
            <a:pPr marL="285750" indent="-285750" fontAlgn="t">
              <a:buFont typeface="Arial" panose="020B0604020202020204" pitchFamily="34" charset="0"/>
              <a:buChar char="•"/>
            </a:pPr>
            <a:r>
              <a:rPr lang="en-US" sz="1600" dirty="0"/>
              <a:t>The Shriners</a:t>
            </a:r>
          </a:p>
          <a:p>
            <a:pPr marL="285750" indent="-285750" fontAlgn="t">
              <a:buFont typeface="Arial" panose="020B0604020202020204" pitchFamily="34" charset="0"/>
              <a:buChar char="•"/>
            </a:pPr>
            <a:r>
              <a:rPr lang="en-US" sz="1600" dirty="0"/>
              <a:t>National Action Network</a:t>
            </a:r>
          </a:p>
          <a:p>
            <a:pPr marL="285750" indent="-285750" fontAlgn="t">
              <a:buFont typeface="Arial" panose="020B0604020202020204" pitchFamily="34" charset="0"/>
              <a:buChar char="•"/>
            </a:pPr>
            <a:r>
              <a:rPr lang="en-US" sz="1600" dirty="0"/>
              <a:t>National Coalition on Black Civic Participation</a:t>
            </a:r>
          </a:p>
          <a:p>
            <a:pPr marL="285750" indent="-285750" fontAlgn="t">
              <a:buFont typeface="Arial" panose="020B0604020202020204" pitchFamily="34" charset="0"/>
              <a:buChar char="•"/>
            </a:pPr>
            <a:r>
              <a:rPr lang="en-US" sz="1600" dirty="0"/>
              <a:t>Black Women’s Roundtable</a:t>
            </a:r>
          </a:p>
          <a:p>
            <a:pPr marL="285750" indent="-285750" fontAlgn="t">
              <a:buFont typeface="Arial" panose="020B0604020202020204" pitchFamily="34" charset="0"/>
              <a:buChar char="•"/>
            </a:pPr>
            <a:r>
              <a:rPr lang="en-US" sz="1600" dirty="0"/>
              <a:t>National Pan Hellenic Council</a:t>
            </a:r>
          </a:p>
        </p:txBody>
      </p:sp>
      <p:sp>
        <p:nvSpPr>
          <p:cNvPr id="3" name="Rectangle 2"/>
          <p:cNvSpPr/>
          <p:nvPr/>
        </p:nvSpPr>
        <p:spPr>
          <a:xfrm>
            <a:off x="358072" y="951479"/>
            <a:ext cx="6096000" cy="4401205"/>
          </a:xfrm>
          <a:prstGeom prst="rect">
            <a:avLst/>
          </a:prstGeom>
        </p:spPr>
        <p:txBody>
          <a:bodyPr>
            <a:spAutoFit/>
          </a:bodyPr>
          <a:lstStyle/>
          <a:p>
            <a:r>
              <a:rPr lang="en-US" sz="2800" b="1" dirty="0"/>
              <a:t>PARTNERSHIP PRINCIPLES</a:t>
            </a:r>
          </a:p>
          <a:p>
            <a:endParaRPr lang="en-US" sz="2800" b="1" dirty="0"/>
          </a:p>
          <a:p>
            <a:pPr marL="285750" indent="-285750">
              <a:buFont typeface="Arial" panose="020B0604020202020204" pitchFamily="34" charset="0"/>
              <a:buChar char="•"/>
            </a:pPr>
            <a:r>
              <a:rPr lang="en-US" sz="2800" dirty="0"/>
              <a:t>Members are the core of our power.</a:t>
            </a:r>
          </a:p>
          <a:p>
            <a:pPr marL="285750" indent="-285750">
              <a:buFont typeface="Arial" panose="020B0604020202020204" pitchFamily="34" charset="0"/>
              <a:buChar char="•"/>
            </a:pPr>
            <a:r>
              <a:rPr lang="en-US" sz="2800" dirty="0"/>
              <a:t>Collective power is transformational power.	</a:t>
            </a:r>
          </a:p>
          <a:p>
            <a:pPr marL="285750" indent="-285750">
              <a:buFont typeface="Arial" panose="020B0604020202020204" pitchFamily="34" charset="0"/>
              <a:buChar char="•"/>
            </a:pPr>
            <a:r>
              <a:rPr lang="en-US" sz="2800" dirty="0"/>
              <a:t>Long-term investments are essential.</a:t>
            </a:r>
          </a:p>
          <a:p>
            <a:pPr marL="285750" indent="-285750">
              <a:buFont typeface="Arial" panose="020B0604020202020204" pitchFamily="34" charset="0"/>
              <a:buChar char="•"/>
            </a:pPr>
            <a:r>
              <a:rPr lang="en-US" sz="2800" dirty="0"/>
              <a:t>Resource optimization is ideal.</a:t>
            </a:r>
          </a:p>
          <a:p>
            <a:pPr marL="285750" indent="-285750">
              <a:buFont typeface="Arial" panose="020B0604020202020204" pitchFamily="34" charset="0"/>
              <a:buChar char="•"/>
            </a:pPr>
            <a:r>
              <a:rPr lang="en-US" sz="2800" dirty="0"/>
              <a:t>Transformative relationships are key.</a:t>
            </a:r>
          </a:p>
          <a:p>
            <a:pPr marL="285750" indent="-285750">
              <a:buFont typeface="Arial" panose="020B0604020202020204" pitchFamily="34" charset="0"/>
              <a:buChar char="•"/>
            </a:pPr>
            <a:r>
              <a:rPr lang="en-US" sz="2800" dirty="0"/>
              <a:t>Strengthening Core Capacities.</a:t>
            </a:r>
          </a:p>
          <a:p>
            <a:pPr marL="285750" indent="-285750">
              <a:buFont typeface="Arial" panose="020B0604020202020204" pitchFamily="34" charset="0"/>
              <a:buChar char="•"/>
            </a:pPr>
            <a:r>
              <a:rPr lang="en-US" sz="2800" dirty="0"/>
              <a:t>Moving a shared agenda is required.</a:t>
            </a:r>
          </a:p>
        </p:txBody>
      </p:sp>
    </p:spTree>
    <p:extLst>
      <p:ext uri="{BB962C8B-B14F-4D97-AF65-F5344CB8AC3E}">
        <p14:creationId xmlns:p14="http://schemas.microsoft.com/office/powerpoint/2010/main" val="208510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6545"/>
            <a:ext cx="12192000" cy="1828800"/>
          </a:xfrm>
          <a:solidFill>
            <a:srgbClr val="14284D"/>
          </a:solidFill>
        </p:spPr>
        <p:txBody>
          <a:bodyPr>
            <a:normAutofit fontScale="90000"/>
          </a:bodyPr>
          <a:lstStyle/>
          <a:p>
            <a:pPr algn="ctr"/>
            <a:br>
              <a:rPr lang="en-US" sz="2800" b="1" dirty="0">
                <a:solidFill>
                  <a:schemeClr val="bg1"/>
                </a:solidFill>
                <a:latin typeface="+mn-lt"/>
              </a:rPr>
            </a:br>
            <a:br>
              <a:rPr lang="en-US" sz="2800" b="1" dirty="0">
                <a:solidFill>
                  <a:schemeClr val="bg1"/>
                </a:solidFill>
                <a:latin typeface="+mn-lt"/>
              </a:rPr>
            </a:br>
            <a:r>
              <a:rPr lang="en-US" sz="4000" b="1" i="1" dirty="0">
                <a:solidFill>
                  <a:schemeClr val="bg1"/>
                </a:solidFill>
                <a:latin typeface="+mn-lt"/>
              </a:rPr>
              <a:t>CIVIC ENGAGEMENT </a:t>
            </a:r>
            <a:br>
              <a:rPr lang="en-US" sz="4000" b="1" i="1" dirty="0">
                <a:solidFill>
                  <a:schemeClr val="bg1"/>
                </a:solidFill>
                <a:latin typeface="+mn-lt"/>
              </a:rPr>
            </a:br>
            <a:r>
              <a:rPr lang="en-US" sz="4000" b="1" i="1" dirty="0">
                <a:solidFill>
                  <a:schemeClr val="bg1"/>
                </a:solidFill>
                <a:latin typeface="+mn-lt"/>
              </a:rPr>
              <a:t>PROGRAM APPROACHES</a:t>
            </a:r>
            <a:br>
              <a:rPr lang="en-US" sz="4000" b="1" i="1" dirty="0">
                <a:solidFill>
                  <a:schemeClr val="bg1"/>
                </a:solidFill>
                <a:latin typeface="+mn-lt"/>
              </a:rPr>
            </a:br>
            <a:br>
              <a:rPr lang="en-US" sz="2800" b="1" dirty="0">
                <a:solidFill>
                  <a:schemeClr val="bg1"/>
                </a:solidFill>
                <a:latin typeface="+mn-lt"/>
              </a:rPr>
            </a:br>
            <a:endParaRPr lang="en-US" sz="2400" b="1" i="1" dirty="0">
              <a:solidFill>
                <a:srgbClr val="F1C508"/>
              </a:solidFill>
              <a:latin typeface="+mn-lt"/>
            </a:endParaRPr>
          </a:p>
        </p:txBody>
      </p:sp>
    </p:spTree>
    <p:extLst>
      <p:ext uri="{BB962C8B-B14F-4D97-AF65-F5344CB8AC3E}">
        <p14:creationId xmlns:p14="http://schemas.microsoft.com/office/powerpoint/2010/main" val="405781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12192000" cy="304800"/>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extBox 1"/>
          <p:cNvSpPr txBox="1"/>
          <p:nvPr/>
        </p:nvSpPr>
        <p:spPr>
          <a:xfrm>
            <a:off x="311285" y="525293"/>
            <a:ext cx="10009761" cy="923330"/>
          </a:xfrm>
          <a:prstGeom prst="rect">
            <a:avLst/>
          </a:prstGeom>
          <a:noFill/>
        </p:spPr>
        <p:txBody>
          <a:bodyPr wrap="square" rtlCol="0">
            <a:spAutoFit/>
          </a:bodyPr>
          <a:lstStyle/>
          <a:p>
            <a:r>
              <a:rPr lang="en-US" sz="3600" b="1" dirty="0">
                <a:solidFill>
                  <a:srgbClr val="F8B432"/>
                </a:solidFill>
              </a:rPr>
              <a:t>CIVIC ENGAGEMENT (DIRECT VOTER CONTACT):</a:t>
            </a:r>
            <a:endParaRPr lang="en-US" sz="3600" dirty="0"/>
          </a:p>
          <a:p>
            <a:pPr marL="342900" indent="-342900">
              <a:buAutoNum type="arabicPeriod"/>
            </a:pPr>
            <a:endParaRPr lang="en-US" dirty="0"/>
          </a:p>
        </p:txBody>
      </p:sp>
      <p:graphicFrame>
        <p:nvGraphicFramePr>
          <p:cNvPr id="4" name="Diagram 3"/>
          <p:cNvGraphicFramePr/>
          <p:nvPr/>
        </p:nvGraphicFramePr>
        <p:xfrm>
          <a:off x="491076" y="1327194"/>
          <a:ext cx="5578647" cy="453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232635" y="2277671"/>
            <a:ext cx="6096000" cy="2554545"/>
          </a:xfrm>
          <a:prstGeom prst="rect">
            <a:avLst/>
          </a:prstGeom>
        </p:spPr>
        <p:txBody>
          <a:bodyPr>
            <a:spAutoFit/>
          </a:bodyPr>
          <a:lstStyle/>
          <a:p>
            <a:pPr marL="457200" lvl="0" indent="-457200">
              <a:buFont typeface="Arial" panose="020B0604020202020204" pitchFamily="34" charset="0"/>
              <a:buChar char="•"/>
            </a:pPr>
            <a:r>
              <a:rPr lang="en-US" sz="3200" dirty="0"/>
              <a:t>Direct Voter Contact </a:t>
            </a:r>
          </a:p>
          <a:p>
            <a:pPr marL="457200" lvl="0" indent="-457200">
              <a:buFont typeface="Arial" panose="020B0604020202020204" pitchFamily="34" charset="0"/>
              <a:buChar char="•"/>
            </a:pPr>
            <a:r>
              <a:rPr lang="en-US" sz="3200" dirty="0"/>
              <a:t>Information Dissemination</a:t>
            </a:r>
          </a:p>
          <a:p>
            <a:pPr marL="457200" lvl="0" indent="-457200">
              <a:buFont typeface="Arial" panose="020B0604020202020204" pitchFamily="34" charset="0"/>
              <a:buChar char="•"/>
            </a:pPr>
            <a:r>
              <a:rPr lang="en-US" sz="3200" dirty="0"/>
              <a:t>Data Collection</a:t>
            </a:r>
          </a:p>
          <a:p>
            <a:pPr marL="457200" lvl="0" indent="-457200">
              <a:buFont typeface="Arial" panose="020B0604020202020204" pitchFamily="34" charset="0"/>
              <a:buChar char="•"/>
            </a:pPr>
            <a:r>
              <a:rPr lang="en-US" sz="3200" dirty="0"/>
              <a:t>Persuasion</a:t>
            </a:r>
          </a:p>
          <a:p>
            <a:pPr marL="457200" lvl="0" indent="-457200">
              <a:buFont typeface="Arial" panose="020B0604020202020204" pitchFamily="34" charset="0"/>
              <a:buChar char="•"/>
            </a:pPr>
            <a:r>
              <a:rPr lang="en-US" sz="3200" dirty="0"/>
              <a:t>Ask (Act, Join, Give)</a:t>
            </a:r>
          </a:p>
        </p:txBody>
      </p:sp>
    </p:spTree>
    <p:extLst>
      <p:ext uri="{BB962C8B-B14F-4D97-AF65-F5344CB8AC3E}">
        <p14:creationId xmlns:p14="http://schemas.microsoft.com/office/powerpoint/2010/main" val="361665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12192000" cy="304800"/>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extBox 1"/>
          <p:cNvSpPr txBox="1"/>
          <p:nvPr/>
        </p:nvSpPr>
        <p:spPr>
          <a:xfrm>
            <a:off x="311285" y="525293"/>
            <a:ext cx="10009761" cy="923330"/>
          </a:xfrm>
          <a:prstGeom prst="rect">
            <a:avLst/>
          </a:prstGeom>
          <a:noFill/>
        </p:spPr>
        <p:txBody>
          <a:bodyPr wrap="square" rtlCol="0">
            <a:spAutoFit/>
          </a:bodyPr>
          <a:lstStyle/>
          <a:p>
            <a:r>
              <a:rPr lang="en-US" sz="3600" b="1" dirty="0">
                <a:solidFill>
                  <a:srgbClr val="F8B432"/>
                </a:solidFill>
              </a:rPr>
              <a:t>CIVIC ENGAGEMENT (DIRECT VOTER CONTACT):</a:t>
            </a:r>
            <a:endParaRPr lang="en-US" sz="3600" dirty="0"/>
          </a:p>
          <a:p>
            <a:pPr marL="342900" indent="-342900">
              <a:buAutoNum type="arabicPeriod"/>
            </a:pPr>
            <a:endParaRPr lang="en-US" dirty="0"/>
          </a:p>
        </p:txBody>
      </p:sp>
      <p:graphicFrame>
        <p:nvGraphicFramePr>
          <p:cNvPr id="4" name="Diagram 3"/>
          <p:cNvGraphicFramePr/>
          <p:nvPr/>
        </p:nvGraphicFramePr>
        <p:xfrm>
          <a:off x="428016" y="1327194"/>
          <a:ext cx="5657473" cy="4632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374525" y="1627343"/>
            <a:ext cx="6096000" cy="4031873"/>
          </a:xfrm>
          <a:prstGeom prst="rect">
            <a:avLst/>
          </a:prstGeom>
        </p:spPr>
        <p:txBody>
          <a:bodyPr>
            <a:spAutoFit/>
          </a:bodyPr>
          <a:lstStyle/>
          <a:p>
            <a:pPr marL="285750" indent="-285750">
              <a:buFont typeface="Arial" panose="020B0604020202020204" pitchFamily="34" charset="0"/>
              <a:buChar char="•"/>
            </a:pPr>
            <a:r>
              <a:rPr lang="en-US" sz="3200" dirty="0"/>
              <a:t>Door Canvass</a:t>
            </a:r>
          </a:p>
          <a:p>
            <a:pPr marL="285750" indent="-285750">
              <a:buFont typeface="Arial" panose="020B0604020202020204" pitchFamily="34" charset="0"/>
              <a:buChar char="•"/>
            </a:pPr>
            <a:r>
              <a:rPr lang="en-US" sz="3200" dirty="0"/>
              <a:t>Street/Event Canvass</a:t>
            </a:r>
          </a:p>
          <a:p>
            <a:pPr marL="285750" indent="-285750">
              <a:buFont typeface="Arial" panose="020B0604020202020204" pitchFamily="34" charset="0"/>
              <a:buChar char="•"/>
            </a:pPr>
            <a:r>
              <a:rPr lang="en-US" sz="3200" dirty="0"/>
              <a:t>Tabling </a:t>
            </a:r>
          </a:p>
          <a:p>
            <a:pPr marL="285750" indent="-285750">
              <a:buFont typeface="Arial" panose="020B0604020202020204" pitchFamily="34" charset="0"/>
              <a:buChar char="•"/>
            </a:pPr>
            <a:r>
              <a:rPr lang="en-US" sz="3200" dirty="0"/>
              <a:t>Email</a:t>
            </a:r>
          </a:p>
          <a:p>
            <a:pPr marL="285750" indent="-285750">
              <a:buFont typeface="Arial" panose="020B0604020202020204" pitchFamily="34" charset="0"/>
              <a:buChar char="•"/>
            </a:pPr>
            <a:r>
              <a:rPr lang="en-US" sz="3200" dirty="0"/>
              <a:t>Social Media </a:t>
            </a:r>
          </a:p>
          <a:p>
            <a:pPr marL="285750" indent="-285750">
              <a:buFont typeface="Arial" panose="020B0604020202020204" pitchFamily="34" charset="0"/>
              <a:buChar char="•"/>
            </a:pPr>
            <a:r>
              <a:rPr lang="en-US" sz="3200" dirty="0"/>
              <a:t>Text Message (SMS) </a:t>
            </a:r>
          </a:p>
          <a:p>
            <a:pPr marL="285750" indent="-285750">
              <a:buFont typeface="Arial" panose="020B0604020202020204" pitchFamily="34" charset="0"/>
              <a:buChar char="•"/>
            </a:pPr>
            <a:r>
              <a:rPr lang="en-US" sz="3200" dirty="0"/>
              <a:t>Phone Bank</a:t>
            </a:r>
          </a:p>
          <a:p>
            <a:pPr marL="285750" indent="-285750">
              <a:buFont typeface="Arial" panose="020B0604020202020204" pitchFamily="34" charset="0"/>
              <a:buChar char="•"/>
            </a:pPr>
            <a:r>
              <a:rPr lang="en-US" sz="3200" dirty="0"/>
              <a:t>Mail</a:t>
            </a:r>
          </a:p>
        </p:txBody>
      </p:sp>
    </p:spTree>
    <p:extLst>
      <p:ext uri="{BB962C8B-B14F-4D97-AF65-F5344CB8AC3E}">
        <p14:creationId xmlns:p14="http://schemas.microsoft.com/office/powerpoint/2010/main" val="189152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12192000" cy="304800"/>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extBox 1"/>
          <p:cNvSpPr txBox="1"/>
          <p:nvPr/>
        </p:nvSpPr>
        <p:spPr>
          <a:xfrm>
            <a:off x="311285" y="525293"/>
            <a:ext cx="10009761" cy="923330"/>
          </a:xfrm>
          <a:prstGeom prst="rect">
            <a:avLst/>
          </a:prstGeom>
          <a:noFill/>
        </p:spPr>
        <p:txBody>
          <a:bodyPr wrap="square" rtlCol="0">
            <a:spAutoFit/>
          </a:bodyPr>
          <a:lstStyle/>
          <a:p>
            <a:r>
              <a:rPr lang="en-US" sz="3600" b="1" dirty="0">
                <a:solidFill>
                  <a:srgbClr val="F8B432"/>
                </a:solidFill>
              </a:rPr>
              <a:t>CIVIC ENGAGEMENT (DIRECT VOTER CONTACT):</a:t>
            </a:r>
            <a:endParaRPr lang="en-US" sz="3600" dirty="0"/>
          </a:p>
          <a:p>
            <a:pPr marL="342900" indent="-342900">
              <a:buAutoNum type="arabicPeriod"/>
            </a:pPr>
            <a:endParaRPr lang="en-US" dirty="0"/>
          </a:p>
        </p:txBody>
      </p:sp>
      <p:graphicFrame>
        <p:nvGraphicFramePr>
          <p:cNvPr id="4" name="Diagram 3"/>
          <p:cNvGraphicFramePr/>
          <p:nvPr/>
        </p:nvGraphicFramePr>
        <p:xfrm>
          <a:off x="428017" y="1390256"/>
          <a:ext cx="5547114" cy="453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264165" y="1322002"/>
            <a:ext cx="6096000" cy="5016758"/>
          </a:xfrm>
          <a:prstGeom prst="rect">
            <a:avLst/>
          </a:prstGeom>
        </p:spPr>
        <p:txBody>
          <a:bodyPr>
            <a:spAutoFit/>
          </a:bodyPr>
          <a:lstStyle/>
          <a:p>
            <a:pPr marL="285750" indent="-285750">
              <a:buFont typeface="Arial" panose="020B0604020202020204" pitchFamily="34" charset="0"/>
              <a:buChar char="•"/>
            </a:pPr>
            <a:r>
              <a:rPr lang="en-US" sz="3200" dirty="0"/>
              <a:t>Door Canvass</a:t>
            </a:r>
          </a:p>
          <a:p>
            <a:pPr marL="285750" indent="-285750">
              <a:buFont typeface="Arial" panose="020B0604020202020204" pitchFamily="34" charset="0"/>
              <a:buChar char="•"/>
            </a:pPr>
            <a:r>
              <a:rPr lang="en-US" sz="3200" dirty="0"/>
              <a:t>Street/Event Canvass</a:t>
            </a:r>
          </a:p>
          <a:p>
            <a:pPr marL="285750" indent="-285750">
              <a:buFont typeface="Arial" panose="020B0604020202020204" pitchFamily="34" charset="0"/>
              <a:buChar char="•"/>
            </a:pPr>
            <a:r>
              <a:rPr lang="en-US" sz="3200" dirty="0"/>
              <a:t>Tabling </a:t>
            </a:r>
          </a:p>
          <a:p>
            <a:pPr marL="285750" indent="-285750">
              <a:buFont typeface="Arial" panose="020B0604020202020204" pitchFamily="34" charset="0"/>
              <a:buChar char="•"/>
            </a:pPr>
            <a:r>
              <a:rPr lang="en-US" sz="3200" dirty="0"/>
              <a:t>Email</a:t>
            </a:r>
          </a:p>
          <a:p>
            <a:pPr marL="285750" indent="-285750">
              <a:buFont typeface="Arial" panose="020B0604020202020204" pitchFamily="34" charset="0"/>
              <a:buChar char="•"/>
            </a:pPr>
            <a:r>
              <a:rPr lang="en-US" sz="3200" dirty="0"/>
              <a:t>Social Media </a:t>
            </a:r>
          </a:p>
          <a:p>
            <a:pPr marL="285750" indent="-285750">
              <a:buFont typeface="Arial" panose="020B0604020202020204" pitchFamily="34" charset="0"/>
              <a:buChar char="•"/>
            </a:pPr>
            <a:r>
              <a:rPr lang="en-US" sz="3200" dirty="0"/>
              <a:t>Text Message (SMS) </a:t>
            </a:r>
          </a:p>
          <a:p>
            <a:pPr marL="285750" indent="-285750">
              <a:buFont typeface="Arial" panose="020B0604020202020204" pitchFamily="34" charset="0"/>
              <a:buChar char="•"/>
            </a:pPr>
            <a:r>
              <a:rPr lang="en-US" sz="3200" dirty="0"/>
              <a:t>Radio</a:t>
            </a:r>
          </a:p>
          <a:p>
            <a:pPr marL="285750" indent="-285750">
              <a:buFont typeface="Arial" panose="020B0604020202020204" pitchFamily="34" charset="0"/>
              <a:buChar char="•"/>
            </a:pPr>
            <a:r>
              <a:rPr lang="en-US" sz="3200" dirty="0"/>
              <a:t>Digital</a:t>
            </a:r>
          </a:p>
          <a:p>
            <a:pPr marL="285750" indent="-285750">
              <a:buFont typeface="Arial" panose="020B0604020202020204" pitchFamily="34" charset="0"/>
              <a:buChar char="•"/>
            </a:pPr>
            <a:r>
              <a:rPr lang="en-US" sz="3200" dirty="0"/>
              <a:t>Phone Bank</a:t>
            </a:r>
          </a:p>
          <a:p>
            <a:pPr marL="285750" indent="-285750">
              <a:buFont typeface="Arial" panose="020B0604020202020204" pitchFamily="34" charset="0"/>
              <a:buChar char="•"/>
            </a:pPr>
            <a:r>
              <a:rPr lang="en-US" sz="3200" dirty="0"/>
              <a:t>Mail</a:t>
            </a:r>
          </a:p>
        </p:txBody>
      </p:sp>
    </p:spTree>
    <p:extLst>
      <p:ext uri="{BB962C8B-B14F-4D97-AF65-F5344CB8AC3E}">
        <p14:creationId xmlns:p14="http://schemas.microsoft.com/office/powerpoint/2010/main" val="378469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12192000" cy="304800"/>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extBox 1"/>
          <p:cNvSpPr txBox="1"/>
          <p:nvPr/>
        </p:nvSpPr>
        <p:spPr>
          <a:xfrm>
            <a:off x="311285" y="525293"/>
            <a:ext cx="10009761" cy="646331"/>
          </a:xfrm>
          <a:prstGeom prst="rect">
            <a:avLst/>
          </a:prstGeom>
          <a:noFill/>
        </p:spPr>
        <p:txBody>
          <a:bodyPr wrap="square" rtlCol="0">
            <a:spAutoFit/>
          </a:bodyPr>
          <a:lstStyle/>
          <a:p>
            <a:r>
              <a:rPr lang="en-US" sz="3600" b="1" dirty="0">
                <a:solidFill>
                  <a:srgbClr val="F8B432"/>
                </a:solidFill>
              </a:rPr>
              <a:t>DEMOCRACY ADVOCACY WORK</a:t>
            </a:r>
          </a:p>
        </p:txBody>
      </p:sp>
      <p:sp>
        <p:nvSpPr>
          <p:cNvPr id="3" name="Rectangle 2"/>
          <p:cNvSpPr/>
          <p:nvPr/>
        </p:nvSpPr>
        <p:spPr>
          <a:xfrm>
            <a:off x="831547" y="1544207"/>
            <a:ext cx="6530949" cy="1754326"/>
          </a:xfrm>
          <a:prstGeom prst="rect">
            <a:avLst/>
          </a:prstGeom>
          <a:ln w="38100">
            <a:solidFill>
              <a:schemeClr val="tx1"/>
            </a:solidFill>
          </a:ln>
        </p:spPr>
        <p:txBody>
          <a:bodyPr wrap="square">
            <a:spAutoFit/>
          </a:bodyPr>
          <a:lstStyle/>
          <a:p>
            <a:pPr marL="571500" indent="-571500">
              <a:spcAft>
                <a:spcPts val="0"/>
              </a:spcAft>
              <a:buFont typeface="Arial" panose="020B0604020202020204" pitchFamily="34" charset="0"/>
              <a:buChar char="•"/>
            </a:pPr>
            <a:r>
              <a:rPr lang="en-US" sz="3600" dirty="0">
                <a:effectLst/>
              </a:rPr>
              <a:t>Voter Protection/Voting Rights </a:t>
            </a:r>
          </a:p>
          <a:p>
            <a:pPr marL="571500" indent="-571500">
              <a:spcAft>
                <a:spcPts val="0"/>
              </a:spcAft>
              <a:buFont typeface="Arial" panose="020B0604020202020204" pitchFamily="34" charset="0"/>
              <a:buChar char="•"/>
            </a:pPr>
            <a:r>
              <a:rPr lang="en-US" sz="3600" dirty="0">
                <a:effectLst/>
              </a:rPr>
              <a:t>Census</a:t>
            </a:r>
          </a:p>
          <a:p>
            <a:pPr marL="571500" indent="-571500">
              <a:spcAft>
                <a:spcPts val="0"/>
              </a:spcAft>
              <a:buFont typeface="Arial" panose="020B0604020202020204" pitchFamily="34" charset="0"/>
              <a:buChar char="•"/>
            </a:pPr>
            <a:r>
              <a:rPr lang="en-US" sz="3600" dirty="0"/>
              <a:t>Redistricting </a:t>
            </a:r>
            <a:endParaRPr lang="en-US" sz="3600" dirty="0">
              <a:effectLst/>
            </a:endParaRPr>
          </a:p>
        </p:txBody>
      </p:sp>
      <p:sp>
        <p:nvSpPr>
          <p:cNvPr id="4" name="Rectangle 3"/>
          <p:cNvSpPr/>
          <p:nvPr/>
        </p:nvSpPr>
        <p:spPr>
          <a:xfrm>
            <a:off x="4771473" y="3671117"/>
            <a:ext cx="6096000" cy="1754326"/>
          </a:xfrm>
          <a:prstGeom prst="rect">
            <a:avLst/>
          </a:prstGeom>
          <a:noFill/>
          <a:ln w="38100">
            <a:solidFill>
              <a:schemeClr val="tx1">
                <a:lumMod val="95000"/>
                <a:lumOff val="5000"/>
              </a:schemeClr>
            </a:solidFill>
          </a:ln>
        </p:spPr>
        <p:txBody>
          <a:bodyPr>
            <a:spAutoFit/>
          </a:bodyPr>
          <a:lstStyle/>
          <a:p>
            <a:pPr marL="571500" indent="-571500">
              <a:spcAft>
                <a:spcPts val="0"/>
              </a:spcAft>
              <a:buFont typeface="Arial" panose="020B0604020202020204" pitchFamily="34" charset="0"/>
              <a:buChar char="•"/>
            </a:pPr>
            <a:r>
              <a:rPr lang="en-US" sz="3600" dirty="0">
                <a:effectLst/>
              </a:rPr>
              <a:t>National Democracy Project</a:t>
            </a:r>
          </a:p>
          <a:p>
            <a:pPr marL="571500" indent="-571500">
              <a:spcAft>
                <a:spcPts val="0"/>
              </a:spcAft>
              <a:buFont typeface="Arial" panose="020B0604020202020204" pitchFamily="34" charset="0"/>
              <a:buChar char="•"/>
            </a:pPr>
            <a:r>
              <a:rPr lang="en-US" sz="3600" dirty="0"/>
              <a:t>State Democracy Project</a:t>
            </a:r>
          </a:p>
          <a:p>
            <a:pPr marL="571500" indent="-571500">
              <a:spcAft>
                <a:spcPts val="0"/>
              </a:spcAft>
              <a:buFont typeface="Arial" panose="020B0604020202020204" pitchFamily="34" charset="0"/>
              <a:buChar char="•"/>
            </a:pPr>
            <a:r>
              <a:rPr lang="en-US" sz="3600" dirty="0">
                <a:effectLst/>
              </a:rPr>
              <a:t>Democracy Initiative</a:t>
            </a:r>
          </a:p>
        </p:txBody>
      </p:sp>
    </p:spTree>
    <p:extLst>
      <p:ext uri="{BB962C8B-B14F-4D97-AF65-F5344CB8AC3E}">
        <p14:creationId xmlns:p14="http://schemas.microsoft.com/office/powerpoint/2010/main" val="3384931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8949830" cy="641022"/>
          </a:xfrm>
          <a:prstGeom prst="rect">
            <a:avLst/>
          </a:prstGeom>
          <a:noFill/>
          <a:ln w="0">
            <a:noFill/>
            <a:miter lim="800000"/>
            <a:headEnd/>
            <a:tailEnd/>
          </a:ln>
          <a:effectLst/>
        </p:spPr>
        <p:txBody>
          <a:bodyPr anchor="ctr"/>
          <a:lstStyle/>
          <a:p>
            <a:pPr>
              <a:defRPr/>
            </a:pPr>
            <a:r>
              <a:rPr lang="en-US" sz="2667"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RELATIONAL ORGANIZING</a:t>
            </a: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19</a:t>
            </a:fld>
            <a:endParaRPr lang="en-US" dirty="0"/>
          </a:p>
        </p:txBody>
      </p:sp>
      <p:sp>
        <p:nvSpPr>
          <p:cNvPr id="7" name="Text Placeholder 1"/>
          <p:cNvSpPr txBox="1">
            <a:spLocks/>
          </p:cNvSpPr>
          <p:nvPr/>
        </p:nvSpPr>
        <p:spPr>
          <a:xfrm>
            <a:off x="358072" y="1011090"/>
            <a:ext cx="11074401" cy="5632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tx1">
                    <a:lumMod val="65000"/>
                    <a:lumOff val="35000"/>
                  </a:schemeClr>
                </a:solidFill>
                <a:latin typeface="Muli" panose="00000500000000000000" pitchFamily="2" charset="0"/>
              </a:rPr>
              <a:t>WHAT IS RELATIONAL ORGANIZING?</a:t>
            </a:r>
          </a:p>
          <a:p>
            <a:pPr marL="0" indent="0">
              <a:lnSpc>
                <a:spcPct val="100000"/>
              </a:lnSpc>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Volunteers use their own pre-existing relationships with friends, family, and neighbors to effect desired outcomes</a:t>
            </a: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EXAMPLE: Instead of a campaign operative, a friend of a low-propensity voter calls to encourage the target to vote</a:t>
            </a:r>
          </a:p>
          <a:p>
            <a:pPr lvl="1">
              <a:lnSpc>
                <a:spcPct val="100000"/>
              </a:lnSpc>
              <a:buFont typeface="Muli" panose="00000500000000000000" pitchFamily="2" charset="0"/>
              <a:buChar char="‒"/>
            </a:pPr>
            <a:endParaRPr lang="en-US" sz="2100" dirty="0">
              <a:solidFill>
                <a:schemeClr val="tx1">
                  <a:lumMod val="65000"/>
                  <a:lumOff val="35000"/>
                </a:schemeClr>
              </a:solidFill>
              <a:latin typeface="Muli" panose="00000500000000000000" pitchFamily="2" charset="0"/>
            </a:endParaRPr>
          </a:p>
          <a:p>
            <a:pPr marL="0" indent="0">
              <a:lnSpc>
                <a:spcPct val="100000"/>
              </a:lnSpc>
              <a:buNone/>
            </a:pPr>
            <a:r>
              <a:rPr lang="en-US" b="1" dirty="0">
                <a:solidFill>
                  <a:schemeClr val="tx1">
                    <a:lumMod val="65000"/>
                    <a:lumOff val="35000"/>
                  </a:schemeClr>
                </a:solidFill>
                <a:latin typeface="Muli" panose="00000500000000000000" pitchFamily="2" charset="0"/>
              </a:rPr>
              <a:t>WHY DOES IT WORK?</a:t>
            </a:r>
          </a:p>
          <a:p>
            <a:pPr marL="0" indent="0">
              <a:lnSpc>
                <a:spcPct val="100000"/>
              </a:lnSpc>
              <a:buNone/>
            </a:pPr>
            <a:endParaRPr lang="en-US" sz="2200" dirty="0">
              <a:solidFill>
                <a:schemeClr val="tx1">
                  <a:lumMod val="65000"/>
                  <a:lumOff val="35000"/>
                </a:schemeClr>
              </a:solidFill>
              <a:latin typeface="Muli" panose="00000500000000000000" pitchFamily="2" charset="0"/>
            </a:endParaRP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Trusted messenger</a:t>
            </a: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Higher-quality, personal interaction</a:t>
            </a: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More contact opportunities, higher contact rates</a:t>
            </a: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Flexible messaging</a:t>
            </a:r>
            <a:endParaRPr lang="en-US" sz="2200" dirty="0">
              <a:solidFill>
                <a:schemeClr val="tx1">
                  <a:lumMod val="65000"/>
                  <a:lumOff val="35000"/>
                </a:schemeClr>
              </a:solidFill>
              <a:latin typeface="Muli" panose="00000500000000000000" pitchFamily="2" charset="0"/>
            </a:endParaRPr>
          </a:p>
          <a:p>
            <a:pPr lvl="1">
              <a:lnSpc>
                <a:spcPct val="100000"/>
              </a:lnSpc>
              <a:buFont typeface="Muli" panose="00000500000000000000" pitchFamily="2" charset="0"/>
              <a:buChar char="‒"/>
            </a:pPr>
            <a:endParaRPr lang="en-US" sz="2100" dirty="0">
              <a:solidFill>
                <a:schemeClr val="tx1">
                  <a:lumMod val="65000"/>
                  <a:lumOff val="35000"/>
                </a:schemeClr>
              </a:solidFill>
              <a:latin typeface="Muli" panose="00000500000000000000" pitchFamily="2" charset="0"/>
            </a:endParaRPr>
          </a:p>
          <a:p>
            <a:pPr marL="457200" lvl="1" indent="0">
              <a:lnSpc>
                <a:spcPct val="100000"/>
              </a:lnSpc>
              <a:buNone/>
            </a:pPr>
            <a:endParaRPr lang="en-US" sz="2100" dirty="0">
              <a:solidFill>
                <a:schemeClr val="tx1">
                  <a:lumMod val="65000"/>
                  <a:lumOff val="35000"/>
                </a:schemeClr>
              </a:solidFill>
              <a:latin typeface="Muli" panose="00000500000000000000" pitchFamily="2" charset="0"/>
            </a:endParaRPr>
          </a:p>
        </p:txBody>
      </p:sp>
      <p:pic>
        <p:nvPicPr>
          <p:cNvPr id="5" name="Picture 4">
            <a:extLst>
              <a:ext uri="{FF2B5EF4-FFF2-40B4-BE49-F238E27FC236}">
                <a16:creationId xmlns:a16="http://schemas.microsoft.com/office/drawing/2014/main" id="{614629F8-755A-2E47-80DA-6B044605A7E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826827" y="3655249"/>
            <a:ext cx="3605646" cy="2403764"/>
          </a:xfrm>
          <a:prstGeom prst="rect">
            <a:avLst/>
          </a:prstGeom>
          <a:ln w="57150">
            <a:solidFill>
              <a:srgbClr val="215381"/>
            </a:solidFill>
          </a:ln>
        </p:spPr>
      </p:pic>
      <p:pic>
        <p:nvPicPr>
          <p:cNvPr id="10" name="Picture 9"/>
          <p:cNvPicPr>
            <a:picLocks noChangeAspect="1"/>
          </p:cNvPicPr>
          <p:nvPr/>
        </p:nvPicPr>
        <p:blipFill>
          <a:blip/>
          <a:stretch>
            <a:fillRect/>
          </a:stretch>
        </p:blipFill>
        <p:spPr>
          <a:xfrm>
            <a:off x="10300099" y="82378"/>
            <a:ext cx="845696" cy="436271"/>
          </a:xfrm>
          <a:prstGeom prst="rect">
            <a:avLst/>
          </a:prstGeom>
        </p:spPr>
      </p:pic>
      <p:sp>
        <p:nvSpPr>
          <p:cNvPr id="9" name="Rectangle 8">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112251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11307439" y="171045"/>
            <a:ext cx="749225" cy="749200"/>
          </a:xfrm>
          <a:prstGeom prst="rect">
            <a:avLst/>
          </a:prstGeom>
          <a:noFill/>
          <a:ln>
            <a:noFill/>
          </a:ln>
        </p:spPr>
      </p:pic>
      <p:sp>
        <p:nvSpPr>
          <p:cNvPr id="187" name="Shape 187"/>
          <p:cNvSpPr txBox="1"/>
          <p:nvPr/>
        </p:nvSpPr>
        <p:spPr>
          <a:xfrm>
            <a:off x="774752" y="580913"/>
            <a:ext cx="106488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rgbClr val="002060"/>
                </a:solidFill>
                <a:latin typeface="Century Gothic"/>
                <a:ea typeface="Century Gothic"/>
                <a:cs typeface="Century Gothic"/>
                <a:sym typeface="Century Gothic"/>
              </a:rPr>
              <a:t>Building Political Power Through Civic &amp; Unit Engagement Alignment  </a:t>
            </a:r>
            <a:endParaRPr sz="3600" b="0" i="0" u="none" strike="noStrike" cap="none" dirty="0">
              <a:solidFill>
                <a:srgbClr val="002060"/>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6284BBE7-D4ED-2E42-8C9D-6C2C9542AE65}"/>
              </a:ext>
            </a:extLst>
          </p:cNvPr>
          <p:cNvSpPr txBox="1"/>
          <p:nvPr/>
        </p:nvSpPr>
        <p:spPr>
          <a:xfrm>
            <a:off x="6172200" y="3057525"/>
            <a:ext cx="184731" cy="307777"/>
          </a:xfrm>
          <a:prstGeom prst="rect">
            <a:avLst/>
          </a:prstGeom>
          <a:noFill/>
        </p:spPr>
        <p:txBody>
          <a:bodyPr wrap="none" rtlCol="0">
            <a:spAutoFit/>
          </a:bodyPr>
          <a:lstStyle/>
          <a:p>
            <a:endParaRPr lang="en-US" dirty="0"/>
          </a:p>
        </p:txBody>
      </p:sp>
      <p:sp>
        <p:nvSpPr>
          <p:cNvPr id="11" name="Oval 10">
            <a:extLst>
              <a:ext uri="{FF2B5EF4-FFF2-40B4-BE49-F238E27FC236}">
                <a16:creationId xmlns:a16="http://schemas.microsoft.com/office/drawing/2014/main" id="{681EE100-B6DD-9445-B824-A4C171A52B68}"/>
              </a:ext>
            </a:extLst>
          </p:cNvPr>
          <p:cNvSpPr>
            <a:spLocks noChangeArrowheads="1"/>
          </p:cNvSpPr>
          <p:nvPr/>
        </p:nvSpPr>
        <p:spPr bwMode="auto">
          <a:xfrm>
            <a:off x="3278975" y="2006581"/>
            <a:ext cx="2981325" cy="2978150"/>
          </a:xfrm>
          <a:prstGeom prst="ellipse">
            <a:avLst/>
          </a:prstGeom>
          <a:solidFill>
            <a:srgbClr val="F8B432">
              <a:alpha val="98000"/>
            </a:srgbClr>
          </a:solidFill>
          <a:ln>
            <a:noFill/>
          </a:ln>
          <a:effectLst/>
        </p:spPr>
        <p:txBody>
          <a:bodyPr wrap="none" anchor="ctr"/>
          <a:lstStyle/>
          <a:p>
            <a:endParaRPr lang="en-US" dirty="0">
              <a:solidFill>
                <a:srgbClr val="C53D3F"/>
              </a:solidFill>
            </a:endParaRPr>
          </a:p>
        </p:txBody>
      </p:sp>
      <p:sp>
        <p:nvSpPr>
          <p:cNvPr id="10" name="Oval 8">
            <a:extLst>
              <a:ext uri="{FF2B5EF4-FFF2-40B4-BE49-F238E27FC236}">
                <a16:creationId xmlns:a16="http://schemas.microsoft.com/office/drawing/2014/main" id="{A7A8DEB7-B0ED-D44D-9B84-74DD8D997989}"/>
              </a:ext>
            </a:extLst>
          </p:cNvPr>
          <p:cNvSpPr>
            <a:spLocks noChangeArrowheads="1"/>
          </p:cNvSpPr>
          <p:nvPr/>
        </p:nvSpPr>
        <p:spPr bwMode="auto">
          <a:xfrm>
            <a:off x="486722" y="1949429"/>
            <a:ext cx="3106738" cy="3116263"/>
          </a:xfrm>
          <a:prstGeom prst="ellipse">
            <a:avLst/>
          </a:prstGeom>
          <a:solidFill>
            <a:srgbClr val="10284C">
              <a:alpha val="70000"/>
            </a:srgbClr>
          </a:solidFill>
          <a:ln>
            <a:noFill/>
          </a:ln>
          <a:effectLst/>
        </p:spPr>
        <p:txBody>
          <a:bodyPr wrap="none" anchor="ctr"/>
          <a:lstStyle/>
          <a:p>
            <a:endParaRPr lang="en-US" dirty="0"/>
          </a:p>
        </p:txBody>
      </p:sp>
      <p:sp>
        <p:nvSpPr>
          <p:cNvPr id="12" name="Oval 12">
            <a:extLst>
              <a:ext uri="{FF2B5EF4-FFF2-40B4-BE49-F238E27FC236}">
                <a16:creationId xmlns:a16="http://schemas.microsoft.com/office/drawing/2014/main" id="{D7B7484E-8A29-B046-9E16-1240E8D7336A}"/>
              </a:ext>
            </a:extLst>
          </p:cNvPr>
          <p:cNvSpPr>
            <a:spLocks noChangeArrowheads="1"/>
          </p:cNvSpPr>
          <p:nvPr/>
        </p:nvSpPr>
        <p:spPr bwMode="auto">
          <a:xfrm>
            <a:off x="5997887" y="1949429"/>
            <a:ext cx="2887662" cy="2895600"/>
          </a:xfrm>
          <a:prstGeom prst="ellipse">
            <a:avLst/>
          </a:prstGeom>
          <a:solidFill>
            <a:srgbClr val="002E6C">
              <a:alpha val="70000"/>
            </a:srgbClr>
          </a:solidFill>
          <a:ln>
            <a:noFill/>
          </a:ln>
          <a:effectLst/>
        </p:spPr>
        <p:txBody>
          <a:bodyPr wrap="none" anchor="ctr"/>
          <a:lstStyle/>
          <a:p>
            <a:endParaRPr lang="en-US" dirty="0"/>
          </a:p>
        </p:txBody>
      </p:sp>
      <p:sp>
        <p:nvSpPr>
          <p:cNvPr id="13" name="Oval 13">
            <a:extLst>
              <a:ext uri="{FF2B5EF4-FFF2-40B4-BE49-F238E27FC236}">
                <a16:creationId xmlns:a16="http://schemas.microsoft.com/office/drawing/2014/main" id="{93E5D35F-2AEE-4644-A3DC-81673E19742C}"/>
              </a:ext>
            </a:extLst>
          </p:cNvPr>
          <p:cNvSpPr>
            <a:spLocks noChangeArrowheads="1"/>
          </p:cNvSpPr>
          <p:nvPr/>
        </p:nvSpPr>
        <p:spPr bwMode="auto">
          <a:xfrm>
            <a:off x="8721047" y="1924419"/>
            <a:ext cx="2981325" cy="2978150"/>
          </a:xfrm>
          <a:prstGeom prst="ellipse">
            <a:avLst/>
          </a:prstGeom>
          <a:solidFill>
            <a:srgbClr val="F8B432">
              <a:alpha val="91000"/>
            </a:srgbClr>
          </a:solidFill>
          <a:ln>
            <a:noFill/>
          </a:ln>
          <a:effectLst/>
        </p:spPr>
        <p:txBody>
          <a:bodyPr wrap="none" anchor="ctr"/>
          <a:lstStyle/>
          <a:p>
            <a:endParaRPr lang="en-US" dirty="0"/>
          </a:p>
        </p:txBody>
      </p:sp>
      <p:sp>
        <p:nvSpPr>
          <p:cNvPr id="14" name="Text Box 9">
            <a:extLst>
              <a:ext uri="{FF2B5EF4-FFF2-40B4-BE49-F238E27FC236}">
                <a16:creationId xmlns:a16="http://schemas.microsoft.com/office/drawing/2014/main" id="{A6515C77-9E8F-1345-B1ED-8DEE2BE45DA8}"/>
              </a:ext>
            </a:extLst>
          </p:cNvPr>
          <p:cNvSpPr txBox="1">
            <a:spLocks noChangeArrowheads="1"/>
          </p:cNvSpPr>
          <p:nvPr/>
        </p:nvSpPr>
        <p:spPr bwMode="auto">
          <a:xfrm>
            <a:off x="509253" y="3037912"/>
            <a:ext cx="2871003" cy="9541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1223963">
              <a:defRPr>
                <a:solidFill>
                  <a:schemeClr val="tx1"/>
                </a:solidFill>
                <a:latin typeface="Arial" panose="020B0604020202020204" pitchFamily="34" charset="0"/>
                <a:cs typeface="Arial" panose="020B0604020202020204" pitchFamily="34" charset="0"/>
              </a:defRPr>
            </a:lvl1pPr>
            <a:lvl2pPr algn="l" defTabSz="1223963">
              <a:defRPr>
                <a:solidFill>
                  <a:schemeClr val="tx1"/>
                </a:solidFill>
                <a:latin typeface="Arial" panose="020B0604020202020204" pitchFamily="34" charset="0"/>
                <a:cs typeface="Arial" panose="020B0604020202020204" pitchFamily="34" charset="0"/>
              </a:defRPr>
            </a:lvl2pPr>
            <a:lvl3pPr algn="l" defTabSz="1223963">
              <a:defRPr>
                <a:solidFill>
                  <a:schemeClr val="tx1"/>
                </a:solidFill>
                <a:latin typeface="Arial" panose="020B0604020202020204" pitchFamily="34" charset="0"/>
                <a:cs typeface="Arial" panose="020B0604020202020204" pitchFamily="34" charset="0"/>
              </a:defRPr>
            </a:lvl3pPr>
            <a:lvl4pPr algn="l" defTabSz="1223963">
              <a:defRPr>
                <a:solidFill>
                  <a:schemeClr val="tx1"/>
                </a:solidFill>
                <a:latin typeface="Arial" panose="020B0604020202020204" pitchFamily="34" charset="0"/>
                <a:cs typeface="Arial" panose="020B0604020202020204" pitchFamily="34" charset="0"/>
              </a:defRPr>
            </a:lvl4pPr>
            <a:lvl5pPr algn="l" defTabSz="1223963">
              <a:defRPr>
                <a:solidFill>
                  <a:schemeClr val="tx1"/>
                </a:solidFill>
                <a:latin typeface="Arial" panose="020B0604020202020204" pitchFamily="34" charset="0"/>
                <a:cs typeface="Arial" panose="020B0604020202020204" pitchFamily="34" charset="0"/>
              </a:defRPr>
            </a:lvl5pPr>
            <a:lvl6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800" dirty="0">
                <a:solidFill>
                  <a:schemeClr val="bg1"/>
                </a:solidFill>
                <a:latin typeface="Century Gothic" panose="020B0502020202020204" pitchFamily="34" charset="0"/>
              </a:rPr>
              <a:t>Elections</a:t>
            </a:r>
            <a:r>
              <a:rPr lang="en-US" sz="2800" dirty="0">
                <a:solidFill>
                  <a:schemeClr val="bg1"/>
                </a:solidFill>
                <a:latin typeface="Aller" pitchFamily="2" charset="0"/>
              </a:rPr>
              <a:t> </a:t>
            </a:r>
            <a:r>
              <a:rPr lang="en-US" sz="2800" dirty="0">
                <a:solidFill>
                  <a:schemeClr val="bg1"/>
                </a:solidFill>
                <a:latin typeface="Century Gothic" panose="020B0502020202020204" pitchFamily="34" charset="0"/>
              </a:rPr>
              <a:t>Have Consequences</a:t>
            </a:r>
          </a:p>
        </p:txBody>
      </p:sp>
      <p:sp>
        <p:nvSpPr>
          <p:cNvPr id="15" name="Text Box 11">
            <a:extLst>
              <a:ext uri="{FF2B5EF4-FFF2-40B4-BE49-F238E27FC236}">
                <a16:creationId xmlns:a16="http://schemas.microsoft.com/office/drawing/2014/main" id="{E9DEFF05-7F2C-9A4C-88A6-ADADD787B564}"/>
              </a:ext>
            </a:extLst>
          </p:cNvPr>
          <p:cNvSpPr txBox="1">
            <a:spLocks noChangeArrowheads="1"/>
          </p:cNvSpPr>
          <p:nvPr/>
        </p:nvSpPr>
        <p:spPr bwMode="auto">
          <a:xfrm>
            <a:off x="3518689" y="2653674"/>
            <a:ext cx="2514600" cy="1077218"/>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223963">
              <a:defRPr>
                <a:solidFill>
                  <a:schemeClr val="tx1"/>
                </a:solidFill>
                <a:latin typeface="Arial" panose="020B0604020202020204" pitchFamily="34" charset="0"/>
                <a:cs typeface="Arial" panose="020B0604020202020204" pitchFamily="34" charset="0"/>
              </a:defRPr>
            </a:lvl1pPr>
            <a:lvl2pPr algn="l" defTabSz="1223963">
              <a:defRPr>
                <a:solidFill>
                  <a:schemeClr val="tx1"/>
                </a:solidFill>
                <a:latin typeface="Arial" panose="020B0604020202020204" pitchFamily="34" charset="0"/>
                <a:cs typeface="Arial" panose="020B0604020202020204" pitchFamily="34" charset="0"/>
              </a:defRPr>
            </a:lvl2pPr>
            <a:lvl3pPr algn="l" defTabSz="1223963">
              <a:defRPr>
                <a:solidFill>
                  <a:schemeClr val="tx1"/>
                </a:solidFill>
                <a:latin typeface="Arial" panose="020B0604020202020204" pitchFamily="34" charset="0"/>
                <a:cs typeface="Arial" panose="020B0604020202020204" pitchFamily="34" charset="0"/>
              </a:defRPr>
            </a:lvl3pPr>
            <a:lvl4pPr algn="l" defTabSz="1223963">
              <a:defRPr>
                <a:solidFill>
                  <a:schemeClr val="tx1"/>
                </a:solidFill>
                <a:latin typeface="Arial" panose="020B0604020202020204" pitchFamily="34" charset="0"/>
                <a:cs typeface="Arial" panose="020B0604020202020204" pitchFamily="34" charset="0"/>
              </a:defRPr>
            </a:lvl4pPr>
            <a:lvl5pPr algn="l" defTabSz="1223963">
              <a:defRPr>
                <a:solidFill>
                  <a:schemeClr val="tx1"/>
                </a:solidFill>
                <a:latin typeface="Arial" panose="020B0604020202020204" pitchFamily="34" charset="0"/>
                <a:cs typeface="Arial" panose="020B0604020202020204" pitchFamily="34" charset="0"/>
              </a:defRPr>
            </a:lvl5pPr>
            <a:lvl6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200" dirty="0">
                <a:solidFill>
                  <a:schemeClr val="bg1"/>
                </a:solidFill>
                <a:latin typeface="Century Gothic" panose="020B0502020202020204" pitchFamily="34" charset="0"/>
              </a:rPr>
              <a:t>5 Years and  Beyond</a:t>
            </a:r>
            <a:endParaRPr lang="en-US" altLang="en-US" sz="3200" dirty="0">
              <a:solidFill>
                <a:schemeClr val="bg1"/>
              </a:solidFill>
              <a:latin typeface="Aller" pitchFamily="2" charset="0"/>
            </a:endParaRPr>
          </a:p>
        </p:txBody>
      </p:sp>
      <p:sp>
        <p:nvSpPr>
          <p:cNvPr id="16" name="Text Box 19">
            <a:extLst>
              <a:ext uri="{FF2B5EF4-FFF2-40B4-BE49-F238E27FC236}">
                <a16:creationId xmlns:a16="http://schemas.microsoft.com/office/drawing/2014/main" id="{AAD52212-9606-E242-8833-DB1D98F2C3B0}"/>
              </a:ext>
            </a:extLst>
          </p:cNvPr>
          <p:cNvSpPr txBox="1">
            <a:spLocks noChangeArrowheads="1"/>
          </p:cNvSpPr>
          <p:nvPr/>
        </p:nvSpPr>
        <p:spPr bwMode="auto">
          <a:xfrm>
            <a:off x="6113466" y="2995048"/>
            <a:ext cx="2697144" cy="1077218"/>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1223963">
              <a:defRPr>
                <a:solidFill>
                  <a:schemeClr val="tx1"/>
                </a:solidFill>
                <a:latin typeface="Arial" panose="020B0604020202020204" pitchFamily="34" charset="0"/>
                <a:cs typeface="Arial" panose="020B0604020202020204" pitchFamily="34" charset="0"/>
              </a:defRPr>
            </a:lvl1pPr>
            <a:lvl2pPr algn="l" defTabSz="1223963">
              <a:defRPr>
                <a:solidFill>
                  <a:schemeClr val="tx1"/>
                </a:solidFill>
                <a:latin typeface="Arial" panose="020B0604020202020204" pitchFamily="34" charset="0"/>
                <a:cs typeface="Arial" panose="020B0604020202020204" pitchFamily="34" charset="0"/>
              </a:defRPr>
            </a:lvl2pPr>
            <a:lvl3pPr algn="l" defTabSz="1223963">
              <a:defRPr>
                <a:solidFill>
                  <a:schemeClr val="tx1"/>
                </a:solidFill>
                <a:latin typeface="Arial" panose="020B0604020202020204" pitchFamily="34" charset="0"/>
                <a:cs typeface="Arial" panose="020B0604020202020204" pitchFamily="34" charset="0"/>
              </a:defRPr>
            </a:lvl3pPr>
            <a:lvl4pPr algn="l" defTabSz="1223963">
              <a:defRPr>
                <a:solidFill>
                  <a:schemeClr val="tx1"/>
                </a:solidFill>
                <a:latin typeface="Arial" panose="020B0604020202020204" pitchFamily="34" charset="0"/>
                <a:cs typeface="Arial" panose="020B0604020202020204" pitchFamily="34" charset="0"/>
              </a:defRPr>
            </a:lvl4pPr>
            <a:lvl5pPr algn="l" defTabSz="1223963">
              <a:defRPr>
                <a:solidFill>
                  <a:schemeClr val="tx1"/>
                </a:solidFill>
                <a:latin typeface="Arial" panose="020B0604020202020204" pitchFamily="34" charset="0"/>
                <a:cs typeface="Arial" panose="020B0604020202020204" pitchFamily="34" charset="0"/>
              </a:defRPr>
            </a:lvl5pPr>
            <a:lvl6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200" dirty="0">
                <a:solidFill>
                  <a:schemeClr val="bg1"/>
                </a:solidFill>
                <a:latin typeface="Century Gothic" panose="020B0502020202020204" pitchFamily="34" charset="0"/>
              </a:rPr>
              <a:t>Membership Is Power</a:t>
            </a:r>
            <a:endParaRPr lang="en-US" altLang="en-US" sz="3200" dirty="0">
              <a:solidFill>
                <a:schemeClr val="bg1"/>
              </a:solidFill>
              <a:latin typeface="Aller" pitchFamily="2" charset="0"/>
            </a:endParaRPr>
          </a:p>
        </p:txBody>
      </p:sp>
      <p:sp>
        <p:nvSpPr>
          <p:cNvPr id="17" name="Text Box 20">
            <a:extLst>
              <a:ext uri="{FF2B5EF4-FFF2-40B4-BE49-F238E27FC236}">
                <a16:creationId xmlns:a16="http://schemas.microsoft.com/office/drawing/2014/main" id="{4B4A61B1-81D3-B24A-9B9B-5FF7D4CC7A7A}"/>
              </a:ext>
            </a:extLst>
          </p:cNvPr>
          <p:cNvSpPr txBox="1">
            <a:spLocks noChangeArrowheads="1"/>
          </p:cNvSpPr>
          <p:nvPr/>
        </p:nvSpPr>
        <p:spPr bwMode="auto">
          <a:xfrm>
            <a:off x="8939197" y="2995048"/>
            <a:ext cx="2330459" cy="1077218"/>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1223963">
              <a:defRPr>
                <a:solidFill>
                  <a:schemeClr val="tx1"/>
                </a:solidFill>
                <a:latin typeface="Arial" panose="020B0604020202020204" pitchFamily="34" charset="0"/>
                <a:cs typeface="Arial" panose="020B0604020202020204" pitchFamily="34" charset="0"/>
              </a:defRPr>
            </a:lvl1pPr>
            <a:lvl2pPr algn="l" defTabSz="1223963">
              <a:defRPr>
                <a:solidFill>
                  <a:schemeClr val="tx1"/>
                </a:solidFill>
                <a:latin typeface="Arial" panose="020B0604020202020204" pitchFamily="34" charset="0"/>
                <a:cs typeface="Arial" panose="020B0604020202020204" pitchFamily="34" charset="0"/>
              </a:defRPr>
            </a:lvl2pPr>
            <a:lvl3pPr algn="l" defTabSz="1223963">
              <a:defRPr>
                <a:solidFill>
                  <a:schemeClr val="tx1"/>
                </a:solidFill>
                <a:latin typeface="Arial" panose="020B0604020202020204" pitchFamily="34" charset="0"/>
                <a:cs typeface="Arial" panose="020B0604020202020204" pitchFamily="34" charset="0"/>
              </a:defRPr>
            </a:lvl3pPr>
            <a:lvl4pPr algn="l" defTabSz="1223963">
              <a:defRPr>
                <a:solidFill>
                  <a:schemeClr val="tx1"/>
                </a:solidFill>
                <a:latin typeface="Arial" panose="020B0604020202020204" pitchFamily="34" charset="0"/>
                <a:cs typeface="Arial" panose="020B0604020202020204" pitchFamily="34" charset="0"/>
              </a:defRPr>
            </a:lvl4pPr>
            <a:lvl5pPr algn="l" defTabSz="1223963">
              <a:defRPr>
                <a:solidFill>
                  <a:schemeClr val="tx1"/>
                </a:solidFill>
                <a:latin typeface="Arial" panose="020B0604020202020204" pitchFamily="34" charset="0"/>
                <a:cs typeface="Arial" panose="020B0604020202020204" pitchFamily="34" charset="0"/>
              </a:defRPr>
            </a:lvl5pPr>
            <a:lvl6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2239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200" dirty="0">
                <a:solidFill>
                  <a:schemeClr val="bg1"/>
                </a:solidFill>
                <a:latin typeface="Century Gothic" panose="020B0502020202020204" pitchFamily="34" charset="0"/>
              </a:rPr>
              <a:t>Build Back Power</a:t>
            </a:r>
            <a:endParaRPr lang="en-US" altLang="en-US" sz="3200" dirty="0">
              <a:solidFill>
                <a:schemeClr val="bg1"/>
              </a:solidFill>
              <a:latin typeface="Aller" pitchFamily="2" charset="0"/>
            </a:endParaRPr>
          </a:p>
        </p:txBody>
      </p:sp>
      <p:sp>
        <p:nvSpPr>
          <p:cNvPr id="19" name="Rectangle 18"/>
          <p:cNvSpPr/>
          <p:nvPr/>
        </p:nvSpPr>
        <p:spPr>
          <a:xfrm>
            <a:off x="0" y="6553200"/>
            <a:ext cx="12192000" cy="304800"/>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50000"/>
                </a:schemeClr>
              </a:solidFill>
            </a:endParaRPr>
          </a:p>
        </p:txBody>
      </p:sp>
    </p:spTree>
    <p:extLst>
      <p:ext uri="{BB962C8B-B14F-4D97-AF65-F5344CB8AC3E}">
        <p14:creationId xmlns:p14="http://schemas.microsoft.com/office/powerpoint/2010/main" val="21631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8949830" cy="641022"/>
          </a:xfrm>
          <a:prstGeom prst="rect">
            <a:avLst/>
          </a:prstGeom>
          <a:noFill/>
          <a:ln w="0">
            <a:noFill/>
            <a:miter lim="800000"/>
            <a:headEnd/>
            <a:tailEnd/>
          </a:ln>
          <a:effectLst/>
        </p:spPr>
        <p:txBody>
          <a:bodyPr anchor="ctr"/>
          <a:lstStyle/>
          <a:p>
            <a:pPr>
              <a:defRPr/>
            </a:pPr>
            <a:r>
              <a:rPr lang="en-US" sz="2667"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RELATIONAL ORGANIZING</a:t>
            </a: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20</a:t>
            </a:fld>
            <a:endParaRPr lang="en-US" dirty="0"/>
          </a:p>
        </p:txBody>
      </p:sp>
      <p:sp>
        <p:nvSpPr>
          <p:cNvPr id="7" name="Text Placeholder 1"/>
          <p:cNvSpPr txBox="1">
            <a:spLocks/>
          </p:cNvSpPr>
          <p:nvPr/>
        </p:nvSpPr>
        <p:spPr>
          <a:xfrm>
            <a:off x="358072" y="820590"/>
            <a:ext cx="11074401" cy="5632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tx1">
                    <a:lumMod val="65000"/>
                    <a:lumOff val="35000"/>
                  </a:schemeClr>
                </a:solidFill>
                <a:latin typeface="Muli" panose="00000500000000000000" pitchFamily="2" charset="0"/>
              </a:rPr>
              <a:t>IS IT EFFECTIVE?</a:t>
            </a:r>
          </a:p>
          <a:p>
            <a:pPr marL="0" indent="0">
              <a:lnSpc>
                <a:spcPct val="100000"/>
              </a:lnSpc>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Experimental research showed that relational organizing led to the largest mobilization effects in 2016 relative to other mobilization strategies (see For Our Future, Battleground Texas, and PICO experimental results). The problem has been growing to scale.</a:t>
            </a:r>
          </a:p>
          <a:p>
            <a:pPr lvl="1">
              <a:lnSpc>
                <a:spcPct val="100000"/>
              </a:lnSpc>
              <a:buFont typeface="Muli" panose="00000500000000000000" pitchFamily="2" charset="0"/>
              <a:buChar char="‒"/>
            </a:pPr>
            <a:endParaRPr lang="en-US" sz="2100" dirty="0">
              <a:solidFill>
                <a:schemeClr val="tx1">
                  <a:lumMod val="65000"/>
                  <a:lumOff val="35000"/>
                </a:schemeClr>
              </a:solidFill>
              <a:latin typeface="Muli" panose="00000500000000000000" pitchFamily="2" charset="0"/>
            </a:endParaRPr>
          </a:p>
          <a:p>
            <a:pPr marL="0" indent="0">
              <a:lnSpc>
                <a:spcPct val="100000"/>
              </a:lnSpc>
              <a:buNone/>
            </a:pPr>
            <a:r>
              <a:rPr lang="en-US" b="1" dirty="0">
                <a:solidFill>
                  <a:schemeClr val="tx1">
                    <a:lumMod val="65000"/>
                    <a:lumOff val="35000"/>
                  </a:schemeClr>
                </a:solidFill>
                <a:latin typeface="Muli" panose="00000500000000000000" pitchFamily="2" charset="0"/>
              </a:rPr>
              <a:t>NAACP MEMBERS AS IN-NETWORK MESSENGERS</a:t>
            </a:r>
          </a:p>
          <a:p>
            <a:pPr marL="0" indent="0">
              <a:lnSpc>
                <a:spcPct val="100000"/>
              </a:lnSpc>
              <a:buNone/>
            </a:pPr>
            <a:endParaRPr lang="en-US" sz="2200" dirty="0">
              <a:solidFill>
                <a:schemeClr val="tx1">
                  <a:lumMod val="65000"/>
                  <a:lumOff val="35000"/>
                </a:schemeClr>
              </a:solidFill>
              <a:latin typeface="Muli" panose="00000500000000000000" pitchFamily="2" charset="0"/>
            </a:endParaRP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Other organizations have found it challenging to design large-scale relational programs, but the NAACP is uniquely positioned to leverage the breadth and enthusiasm of its members</a:t>
            </a: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RECOMMENDATION: Pilot a simple relational organizing program in 2019 in targeted geographies and measure its impact on turnout</a:t>
            </a:r>
          </a:p>
          <a:p>
            <a:pPr lvl="1">
              <a:lnSpc>
                <a:spcPct val="100000"/>
              </a:lnSpc>
              <a:buFont typeface="Muli" panose="00000500000000000000" pitchFamily="2" charset="0"/>
              <a:buChar char="‒"/>
            </a:pPr>
            <a:r>
              <a:rPr lang="en-US" sz="2100" dirty="0">
                <a:solidFill>
                  <a:schemeClr val="tx1">
                    <a:lumMod val="65000"/>
                    <a:lumOff val="35000"/>
                  </a:schemeClr>
                </a:solidFill>
                <a:latin typeface="Muli" panose="00000500000000000000" pitchFamily="2" charset="0"/>
              </a:rPr>
              <a:t>What’s the alternative to this recommended approach? Arguably, an ad hoc effort with limited success</a:t>
            </a:r>
            <a:endParaRPr lang="en-US" sz="2200" dirty="0">
              <a:solidFill>
                <a:schemeClr val="tx1">
                  <a:lumMod val="65000"/>
                  <a:lumOff val="35000"/>
                </a:schemeClr>
              </a:solidFill>
              <a:latin typeface="Muli" panose="00000500000000000000" pitchFamily="2" charset="0"/>
            </a:endParaRPr>
          </a:p>
          <a:p>
            <a:pPr marL="0" indent="0">
              <a:lnSpc>
                <a:spcPct val="100000"/>
              </a:lnSpc>
              <a:buNone/>
            </a:pPr>
            <a:endParaRPr lang="en-US" sz="2200" dirty="0">
              <a:solidFill>
                <a:schemeClr val="tx1">
                  <a:lumMod val="65000"/>
                  <a:lumOff val="35000"/>
                </a:schemeClr>
              </a:solidFill>
              <a:latin typeface="Muli" panose="00000500000000000000" pitchFamily="2" charset="0"/>
            </a:endParaRPr>
          </a:p>
          <a:p>
            <a:pPr lvl="1">
              <a:lnSpc>
                <a:spcPct val="100000"/>
              </a:lnSpc>
              <a:buFont typeface="Muli" panose="00000500000000000000" pitchFamily="2" charset="0"/>
              <a:buChar char="‒"/>
            </a:pPr>
            <a:endParaRPr lang="en-US" sz="2100" dirty="0">
              <a:solidFill>
                <a:schemeClr val="tx1">
                  <a:lumMod val="65000"/>
                  <a:lumOff val="35000"/>
                </a:schemeClr>
              </a:solidFill>
              <a:latin typeface="Muli" panose="00000500000000000000" pitchFamily="2" charset="0"/>
            </a:endParaRPr>
          </a:p>
          <a:p>
            <a:pPr marL="457200" lvl="1" indent="0">
              <a:lnSpc>
                <a:spcPct val="100000"/>
              </a:lnSpc>
              <a:buNone/>
            </a:pPr>
            <a:endParaRPr lang="en-US" sz="2100" dirty="0">
              <a:solidFill>
                <a:schemeClr val="tx1">
                  <a:lumMod val="65000"/>
                  <a:lumOff val="35000"/>
                </a:schemeClr>
              </a:solidFill>
              <a:latin typeface="Muli" panose="00000500000000000000" pitchFamily="2" charset="0"/>
            </a:endParaRPr>
          </a:p>
        </p:txBody>
      </p:sp>
      <p:pic>
        <p:nvPicPr>
          <p:cNvPr id="8" name="Picture 7"/>
          <p:cNvPicPr>
            <a:picLocks noChangeAspect="1"/>
          </p:cNvPicPr>
          <p:nvPr/>
        </p:nvPicPr>
        <p:blipFill>
          <a:blip/>
          <a:stretch>
            <a:fillRect/>
          </a:stretch>
        </p:blipFill>
        <p:spPr>
          <a:xfrm>
            <a:off x="10300099" y="82378"/>
            <a:ext cx="845696" cy="436271"/>
          </a:xfrm>
          <a:prstGeom prst="rect">
            <a:avLst/>
          </a:prstGeom>
        </p:spPr>
      </p:pic>
      <p:sp>
        <p:nvSpPr>
          <p:cNvPr id="9" name="Rectangle 8">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0" name="Picture 9"/>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281076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A7B3A-9C36-417E-8AF0-DE5B12F6EF7F}"/>
              </a:ext>
            </a:extLst>
          </p:cNvPr>
          <p:cNvSpPr>
            <a:spLocks noGrp="1"/>
          </p:cNvSpPr>
          <p:nvPr>
            <p:ph type="sldNum" sz="quarter" idx="12"/>
          </p:nvPr>
        </p:nvSpPr>
        <p:spPr/>
        <p:txBody>
          <a:bodyPr/>
          <a:lstStyle/>
          <a:p>
            <a:fld id="{F673E8AE-90E9-4FED-9747-A601857390F7}" type="slidenum">
              <a:rPr lang="en-US" smtClean="0"/>
              <a:t>21</a:t>
            </a:fld>
            <a:endParaRPr lang="en-US" dirty="0"/>
          </a:p>
        </p:txBody>
      </p:sp>
      <p:sp>
        <p:nvSpPr>
          <p:cNvPr id="7" name="Rectangle 6"/>
          <p:cNvSpPr/>
          <p:nvPr/>
        </p:nvSpPr>
        <p:spPr>
          <a:xfrm>
            <a:off x="6776581" y="0"/>
            <a:ext cx="5415419" cy="6429080"/>
          </a:xfrm>
          <a:prstGeom prst="rect">
            <a:avLst/>
          </a:prstGeom>
          <a:solidFill>
            <a:srgbClr val="0E24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D750FB5F-E2DF-9441-9067-4DE23CB0C775}"/>
              </a:ext>
            </a:extLst>
          </p:cNvPr>
          <p:cNvSpPr/>
          <p:nvPr/>
        </p:nvSpPr>
        <p:spPr>
          <a:xfrm>
            <a:off x="1"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sp>
        <p:nvSpPr>
          <p:cNvPr id="4" name="TextBox 3"/>
          <p:cNvSpPr txBox="1"/>
          <p:nvPr/>
        </p:nvSpPr>
        <p:spPr>
          <a:xfrm>
            <a:off x="6797002" y="46454"/>
            <a:ext cx="5361743" cy="6832640"/>
          </a:xfrm>
          <a:prstGeom prst="rect">
            <a:avLst/>
          </a:prstGeom>
          <a:noFill/>
        </p:spPr>
        <p:txBody>
          <a:bodyPr wrap="square" rtlCol="0">
            <a:spAutoFit/>
          </a:bodyPr>
          <a:lstStyle/>
          <a:p>
            <a:pPr algn="ctr"/>
            <a:r>
              <a:rPr lang="en-US" sz="4800" b="1" dirty="0">
                <a:solidFill>
                  <a:schemeClr val="bg1"/>
                </a:solidFill>
                <a:latin typeface="Muli Black" charset="0"/>
                <a:ea typeface="Muli Black" charset="0"/>
                <a:cs typeface="Muli Black" charset="0"/>
              </a:rPr>
              <a:t>NAACP/GSSA</a:t>
            </a:r>
            <a:r>
              <a:rPr lang="en-US" sz="4200" b="1" dirty="0">
                <a:solidFill>
                  <a:schemeClr val="bg1"/>
                </a:solidFill>
                <a:latin typeface="Muli Black" charset="0"/>
                <a:ea typeface="Muli Black" charset="0"/>
                <a:cs typeface="Muli Black" charset="0"/>
              </a:rPr>
              <a:t>: </a:t>
            </a:r>
            <a:r>
              <a:rPr lang="en-US" sz="3200" b="1" dirty="0">
                <a:solidFill>
                  <a:schemeClr val="bg1"/>
                </a:solidFill>
                <a:latin typeface="Muli Black" charset="0"/>
                <a:ea typeface="Muli Black" charset="0"/>
                <a:cs typeface="Muli Black" charset="0"/>
              </a:rPr>
              <a:t>Civic Engagement Campaign</a:t>
            </a:r>
          </a:p>
          <a:p>
            <a:pPr algn="ctr"/>
            <a:endParaRPr lang="en-US" sz="1600" dirty="0">
              <a:solidFill>
                <a:schemeClr val="bg1"/>
              </a:solidFill>
              <a:latin typeface="Muli" charset="0"/>
              <a:ea typeface="Muli" charset="0"/>
              <a:cs typeface="Muli" charset="0"/>
            </a:endParaRPr>
          </a:p>
          <a:p>
            <a:pPr algn="ctr"/>
            <a:r>
              <a:rPr lang="en-US" sz="2800" i="1" dirty="0">
                <a:solidFill>
                  <a:schemeClr val="bg1"/>
                </a:solidFill>
                <a:latin typeface="Muli" charset="0"/>
                <a:ea typeface="Muli" charset="0"/>
                <a:cs typeface="Muli" charset="0"/>
              </a:rPr>
              <a:t>2019 Black Voter Registration and Mobilization Analysis</a:t>
            </a:r>
          </a:p>
          <a:p>
            <a:pPr algn="r"/>
            <a:endParaRPr lang="en-US" sz="1600" dirty="0">
              <a:solidFill>
                <a:schemeClr val="bg1"/>
              </a:solidFill>
              <a:latin typeface="Muli" charset="0"/>
              <a:ea typeface="Muli" charset="0"/>
              <a:cs typeface="Muli" charset="0"/>
            </a:endParaRPr>
          </a:p>
          <a:p>
            <a:pPr algn="r"/>
            <a:endParaRPr lang="en-US" sz="1600" dirty="0">
              <a:solidFill>
                <a:schemeClr val="bg1"/>
              </a:solidFill>
              <a:latin typeface="Muli" charset="0"/>
              <a:ea typeface="Muli" charset="0"/>
              <a:cs typeface="Muli" charset="0"/>
            </a:endParaRPr>
          </a:p>
          <a:p>
            <a:pPr algn="r"/>
            <a:endParaRPr lang="en-US" sz="1600" dirty="0">
              <a:solidFill>
                <a:schemeClr val="bg1"/>
              </a:solidFill>
              <a:latin typeface="Muli" charset="0"/>
              <a:ea typeface="Muli" charset="0"/>
              <a:cs typeface="Muli" charset="0"/>
            </a:endParaRPr>
          </a:p>
          <a:p>
            <a:pPr algn="r"/>
            <a:endParaRPr lang="en-US" sz="1600" dirty="0">
              <a:solidFill>
                <a:schemeClr val="bg1"/>
              </a:solidFill>
              <a:latin typeface="Muli" charset="0"/>
              <a:ea typeface="Muli" charset="0"/>
              <a:cs typeface="Muli" charset="0"/>
            </a:endParaRPr>
          </a:p>
          <a:p>
            <a:pPr algn="r"/>
            <a:endParaRPr lang="en-US" sz="1600" dirty="0">
              <a:solidFill>
                <a:schemeClr val="bg1"/>
              </a:solidFill>
              <a:latin typeface="Muli" charset="0"/>
              <a:ea typeface="Muli" charset="0"/>
              <a:cs typeface="Muli" charset="0"/>
            </a:endParaRPr>
          </a:p>
          <a:p>
            <a:pPr algn="r"/>
            <a:endParaRPr lang="en-US" sz="1600" dirty="0">
              <a:solidFill>
                <a:schemeClr val="bg1"/>
              </a:solidFill>
              <a:latin typeface="Muli" charset="0"/>
              <a:ea typeface="Muli" charset="0"/>
              <a:cs typeface="Muli" charset="0"/>
            </a:endParaRPr>
          </a:p>
          <a:p>
            <a:pPr algn="r"/>
            <a:r>
              <a:rPr lang="en-US" sz="1600" b="1" dirty="0">
                <a:solidFill>
                  <a:schemeClr val="bg1"/>
                </a:solidFill>
                <a:latin typeface="Muli" charset="0"/>
                <a:ea typeface="Muli" charset="0"/>
                <a:cs typeface="Muli" charset="0"/>
              </a:rPr>
              <a:t> </a:t>
            </a:r>
          </a:p>
          <a:p>
            <a:pPr algn="r"/>
            <a:endParaRPr lang="en-US" sz="1600" b="1" dirty="0">
              <a:solidFill>
                <a:schemeClr val="bg1"/>
              </a:solidFill>
              <a:latin typeface="Muli" charset="0"/>
              <a:ea typeface="Muli" charset="0"/>
              <a:cs typeface="Muli" charset="0"/>
            </a:endParaRPr>
          </a:p>
          <a:p>
            <a:pPr algn="r"/>
            <a:endParaRPr lang="en-US" b="1" dirty="0">
              <a:solidFill>
                <a:schemeClr val="bg1"/>
              </a:solidFill>
              <a:latin typeface="Muli" charset="0"/>
              <a:ea typeface="Muli" charset="0"/>
              <a:cs typeface="Muli" charset="0"/>
            </a:endParaRPr>
          </a:p>
          <a:p>
            <a:pPr algn="r"/>
            <a:endParaRPr lang="en-US" b="1" dirty="0">
              <a:solidFill>
                <a:schemeClr val="bg1"/>
              </a:solidFill>
              <a:latin typeface="Muli" charset="0"/>
              <a:ea typeface="Muli" charset="0"/>
              <a:cs typeface="Muli" charset="0"/>
            </a:endParaRPr>
          </a:p>
          <a:p>
            <a:pPr algn="r"/>
            <a:endParaRPr lang="en-US" b="1" dirty="0">
              <a:solidFill>
                <a:schemeClr val="bg1"/>
              </a:solidFill>
              <a:latin typeface="Muli" charset="0"/>
              <a:ea typeface="Muli" charset="0"/>
              <a:cs typeface="Muli" charset="0"/>
            </a:endParaRPr>
          </a:p>
          <a:p>
            <a:pPr algn="r"/>
            <a:endParaRPr lang="en-US" b="1" dirty="0">
              <a:solidFill>
                <a:schemeClr val="bg1"/>
              </a:solidFill>
              <a:latin typeface="Muli" charset="0"/>
              <a:ea typeface="Muli" charset="0"/>
              <a:cs typeface="Muli" charset="0"/>
            </a:endParaRPr>
          </a:p>
          <a:p>
            <a:pPr algn="r"/>
            <a:endParaRPr lang="en-US" b="1" dirty="0">
              <a:solidFill>
                <a:schemeClr val="bg1"/>
              </a:solidFill>
              <a:latin typeface="Muli" charset="0"/>
              <a:ea typeface="Muli" charset="0"/>
              <a:cs typeface="Muli" charset="0"/>
            </a:endParaRPr>
          </a:p>
          <a:p>
            <a:pPr algn="r"/>
            <a:endParaRPr lang="en-US" b="1" dirty="0">
              <a:solidFill>
                <a:schemeClr val="bg1"/>
              </a:solidFill>
              <a:latin typeface="Muli" charset="0"/>
              <a:ea typeface="Muli" charset="0"/>
              <a:cs typeface="Muli" charset="0"/>
            </a:endParaRPr>
          </a:p>
          <a:p>
            <a:pPr algn="r"/>
            <a:r>
              <a:rPr lang="en-US" b="1" dirty="0">
                <a:solidFill>
                  <a:schemeClr val="bg1"/>
                </a:solidFill>
                <a:latin typeface="Muli" charset="0"/>
                <a:ea typeface="Muli" charset="0"/>
                <a:cs typeface="Muli" charset="0"/>
              </a:rPr>
              <a:t>CONFIDENTIAL AND NOT FOR DISTRIBUTION</a:t>
            </a:r>
          </a:p>
        </p:txBody>
      </p:sp>
      <p:pic>
        <p:nvPicPr>
          <p:cNvPr id="5" name="Picture 4"/>
          <p:cNvPicPr>
            <a:picLocks noChangeAspect="1"/>
          </p:cNvPicPr>
          <p:nvPr/>
        </p:nvPicPr>
        <p:blipFill>
          <a:blip/>
          <a:stretch>
            <a:fillRect/>
          </a:stretch>
        </p:blipFill>
        <p:spPr>
          <a:xfrm>
            <a:off x="9682958" y="3679759"/>
            <a:ext cx="1373156" cy="708373"/>
          </a:xfrm>
          <a:prstGeom prst="rect">
            <a:avLst/>
          </a:prstGeom>
        </p:spPr>
      </p:pic>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8111300" y="3463332"/>
            <a:ext cx="1195538" cy="1141226"/>
          </a:xfrm>
          <a:prstGeom prst="rect">
            <a:avLst/>
          </a:prstGeom>
        </p:spPr>
      </p:pic>
    </p:spTree>
    <p:extLst>
      <p:ext uri="{BB962C8B-B14F-4D97-AF65-F5344CB8AC3E}">
        <p14:creationId xmlns:p14="http://schemas.microsoft.com/office/powerpoint/2010/main" val="147377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METHODOLOGY</a:t>
            </a:r>
          </a:p>
        </p:txBody>
      </p:sp>
      <p:sp>
        <p:nvSpPr>
          <p:cNvPr id="3" name="Text Placeholder 1"/>
          <p:cNvSpPr txBox="1">
            <a:spLocks/>
          </p:cNvSpPr>
          <p:nvPr/>
        </p:nvSpPr>
        <p:spPr>
          <a:xfrm>
            <a:off x="358072" y="886564"/>
            <a:ext cx="11074401" cy="55425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20000"/>
              </a:lnSpc>
              <a:buNone/>
              <a:defRPr/>
            </a:pPr>
            <a:r>
              <a:rPr lang="en-US" b="1" dirty="0">
                <a:solidFill>
                  <a:srgbClr val="606161"/>
                </a:solidFill>
                <a:latin typeface="Muli" panose="00000500000000000000" pitchFamily="2" charset="0"/>
                <a:ea typeface="Muli SemiBold" charset="0"/>
                <a:cs typeface="Muli SemiBold" charset="0"/>
              </a:rPr>
              <a:t>METHODOLOGY: IDENTIFYING NAACP TARGETS (1 of 3) </a:t>
            </a:r>
            <a:endParaRPr lang="en-US"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endParaRPr lang="en-US" sz="14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The </a:t>
            </a:r>
            <a:r>
              <a:rPr lang="en-US" sz="1600" b="1" dirty="0">
                <a:solidFill>
                  <a:schemeClr val="tx1">
                    <a:lumMod val="65000"/>
                    <a:lumOff val="35000"/>
                  </a:schemeClr>
                </a:solidFill>
                <a:latin typeface="Muli" panose="00000500000000000000" pitchFamily="2" charset="0"/>
              </a:rPr>
              <a:t>Phase I analysis </a:t>
            </a:r>
            <a:r>
              <a:rPr lang="en-US" sz="1600" dirty="0">
                <a:solidFill>
                  <a:schemeClr val="tx1">
                    <a:lumMod val="65000"/>
                    <a:lumOff val="35000"/>
                  </a:schemeClr>
                </a:solidFill>
                <a:latin typeface="Muli" panose="00000500000000000000" pitchFamily="2" charset="0"/>
              </a:rPr>
              <a:t>of the five 2019 priority states, and fifty 2020 states, is comprised of a series of metrics, including </a:t>
            </a:r>
            <a:r>
              <a:rPr lang="en-US" sz="1600" b="1" dirty="0">
                <a:solidFill>
                  <a:schemeClr val="tx1">
                    <a:lumMod val="65000"/>
                    <a:lumOff val="35000"/>
                  </a:schemeClr>
                </a:solidFill>
                <a:latin typeface="Muli" panose="00000500000000000000" pitchFamily="2" charset="0"/>
              </a:rPr>
              <a:t>non-black and black population and registration estimates, historical election results, and modeled probabilities of past, current and projected Democratic performance levels</a:t>
            </a:r>
            <a:r>
              <a:rPr lang="en-US" sz="1600" dirty="0">
                <a:solidFill>
                  <a:schemeClr val="tx1">
                    <a:lumMod val="65000"/>
                    <a:lumOff val="35000"/>
                  </a:schemeClr>
                </a:solidFill>
                <a:latin typeface="Muli" panose="00000500000000000000" pitchFamily="2" charset="0"/>
              </a:rPr>
              <a:t>. </a:t>
            </a:r>
            <a:r>
              <a:rPr lang="en-US" sz="1600" b="1" dirty="0">
                <a:solidFill>
                  <a:schemeClr val="tx1">
                    <a:lumMod val="65000"/>
                    <a:lumOff val="35000"/>
                  </a:schemeClr>
                </a:solidFill>
                <a:latin typeface="Muli" panose="00000500000000000000" pitchFamily="2" charset="0"/>
              </a:rPr>
              <a:t>These metrics are calculated for all states, congressional districts, state senate and state house districts, counties and county-equivalents</a:t>
            </a:r>
            <a:r>
              <a:rPr lang="en-US" sz="1600" dirty="0">
                <a:solidFill>
                  <a:schemeClr val="tx1">
                    <a:lumMod val="65000"/>
                    <a:lumOff val="35000"/>
                  </a:schemeClr>
                </a:solidFill>
                <a:latin typeface="Muli" panose="00000500000000000000" pitchFamily="2" charset="0"/>
              </a:rPr>
              <a:t>. </a:t>
            </a: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Several of these metrics are analyzed in tandem to identify which races and geographies are projected to be competitive in the 2019 and 2020 elections: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CURRENT REGISTRANTS' VCI AVERAGE &gt;= 45%</a:t>
            </a:r>
            <a:r>
              <a:rPr lang="en-US" sz="1200" dirty="0">
                <a:solidFill>
                  <a:schemeClr val="tx1">
                    <a:lumMod val="65000"/>
                    <a:lumOff val="35000"/>
                  </a:schemeClr>
                </a:solidFill>
                <a:latin typeface="Muli" panose="00000500000000000000" pitchFamily="2" charset="0"/>
              </a:rPr>
              <a:t>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2015/2016/2017/2018 VOTERS' VCI AVERAGE &gt;= 45% (2015 and 2017 are not used for the 2020 analysis)</a:t>
            </a:r>
            <a:r>
              <a:rPr lang="en-US" sz="1200" dirty="0">
                <a:solidFill>
                  <a:schemeClr val="tx1">
                    <a:lumMod val="65000"/>
                    <a:lumOff val="35000"/>
                  </a:schemeClr>
                </a:solidFill>
                <a:latin typeface="Muli" panose="00000500000000000000" pitchFamily="2" charset="0"/>
              </a:rPr>
              <a:t>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HISTORICAL 2-WAY RESULT &gt;= 45%</a:t>
            </a:r>
            <a:r>
              <a:rPr lang="en-US" sz="1200" dirty="0">
                <a:solidFill>
                  <a:schemeClr val="tx1">
                    <a:lumMod val="65000"/>
                    <a:lumOff val="35000"/>
                  </a:schemeClr>
                </a:solidFill>
                <a:latin typeface="Muli" panose="00000500000000000000" pitchFamily="2" charset="0"/>
              </a:rPr>
              <a:t>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CURRENTLY OR RECENTLY HELD BY A DEMOCRAT</a:t>
            </a: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If a race or geography meets any one of these criteria, it must also then meet the following screening criteria to be classified as competitive:</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AT LEAST 1 COMPETITIVENESS METRIC &lt; 55% </a:t>
            </a: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A race or geography classified as competitive has the potential to be a competitive contest in the 2019 or 2020 elections and can then also be classified as a </a:t>
            </a:r>
            <a:r>
              <a:rPr lang="en-US" sz="1600" b="1" dirty="0">
                <a:solidFill>
                  <a:schemeClr val="tx1">
                    <a:lumMod val="65000"/>
                    <a:lumOff val="35000"/>
                  </a:schemeClr>
                </a:solidFill>
                <a:latin typeface="Muli" panose="00000500000000000000" pitchFamily="2" charset="0"/>
              </a:rPr>
              <a:t>NAACP target</a:t>
            </a:r>
            <a:r>
              <a:rPr lang="en-US" sz="1600" dirty="0">
                <a:solidFill>
                  <a:schemeClr val="tx1">
                    <a:lumMod val="65000"/>
                    <a:lumOff val="35000"/>
                  </a:schemeClr>
                </a:solidFill>
                <a:latin typeface="Muli" panose="00000500000000000000" pitchFamily="2" charset="0"/>
              </a:rPr>
              <a:t>, if it meets additional </a:t>
            </a:r>
            <a:r>
              <a:rPr lang="en-US" sz="1600" b="1" dirty="0">
                <a:solidFill>
                  <a:schemeClr val="tx1">
                    <a:lumMod val="65000"/>
                    <a:lumOff val="35000"/>
                  </a:schemeClr>
                </a:solidFill>
                <a:latin typeface="Muli" panose="00000500000000000000" pitchFamily="2" charset="0"/>
              </a:rPr>
              <a:t>criteria that indicate increases in black registration and/or turnout can have a significant impact on the election outcome in that race or geography</a:t>
            </a:r>
            <a:r>
              <a:rPr lang="en-US" sz="1600" dirty="0">
                <a:solidFill>
                  <a:schemeClr val="tx1">
                    <a:lumMod val="65000"/>
                    <a:lumOff val="35000"/>
                  </a:schemeClr>
                </a:solidFill>
                <a:latin typeface="Muli" panose="00000500000000000000" pitchFamily="2" charset="0"/>
              </a:rPr>
              <a:t>. </a:t>
            </a: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22</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pic>
        <p:nvPicPr>
          <p:cNvPr id="9" name="Picture 8"/>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
        <p:nvSpPr>
          <p:cNvPr id="8" name="Rectangle 7">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spTree>
    <p:extLst>
      <p:ext uri="{BB962C8B-B14F-4D97-AF65-F5344CB8AC3E}">
        <p14:creationId xmlns:p14="http://schemas.microsoft.com/office/powerpoint/2010/main" val="60167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20000"/>
              </a:lnSpc>
              <a:buNone/>
              <a:defRPr/>
            </a:pPr>
            <a:r>
              <a:rPr lang="en-US" sz="3200" b="1" dirty="0">
                <a:solidFill>
                  <a:srgbClr val="606161"/>
                </a:solidFill>
                <a:latin typeface="Muli" panose="00000500000000000000" pitchFamily="2" charset="0"/>
                <a:ea typeface="Muli SemiBold" charset="0"/>
                <a:cs typeface="Muli SemiBold" charset="0"/>
              </a:rPr>
              <a:t>METHODOLOGY: IDENTIFYING NAACP TARGETS</a:t>
            </a:r>
            <a:r>
              <a:rPr lang="en-US" sz="1600" b="1" dirty="0">
                <a:solidFill>
                  <a:srgbClr val="606161"/>
                </a:solidFill>
                <a:latin typeface="Muli" panose="00000500000000000000" pitchFamily="2" charset="0"/>
                <a:ea typeface="Muli SemiBold" charset="0"/>
                <a:cs typeface="Muli SemiBold" charset="0"/>
              </a:rPr>
              <a:t> </a:t>
            </a:r>
            <a:r>
              <a:rPr lang="en-US" sz="2400" b="1" dirty="0">
                <a:solidFill>
                  <a:srgbClr val="606161"/>
                </a:solidFill>
                <a:latin typeface="Muli" panose="00000500000000000000" pitchFamily="2" charset="0"/>
                <a:ea typeface="Muli SemiBold" charset="0"/>
                <a:cs typeface="Muli SemiBold" charset="0"/>
              </a:rPr>
              <a:t>(2 of 3) </a:t>
            </a:r>
            <a:endParaRPr lang="en-US" sz="24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endParaRPr lang="en-US" sz="16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To be classified as a target, a race or geography must be classified as competitive, and the projected 2-way election result of that race or geography must be </a:t>
            </a:r>
            <a:r>
              <a:rPr lang="en-US" sz="1600" b="1" dirty="0">
                <a:solidFill>
                  <a:schemeClr val="tx1">
                    <a:lumMod val="65000"/>
                    <a:lumOff val="35000"/>
                  </a:schemeClr>
                </a:solidFill>
                <a:latin typeface="Muli" panose="00000500000000000000" pitchFamily="2" charset="0"/>
              </a:rPr>
              <a:t>increased by at least .5% (or .3% for 2020) </a:t>
            </a:r>
            <a:r>
              <a:rPr lang="en-US" sz="1600" dirty="0">
                <a:solidFill>
                  <a:schemeClr val="tx1">
                    <a:lumMod val="65000"/>
                    <a:lumOff val="35000"/>
                  </a:schemeClr>
                </a:solidFill>
                <a:latin typeface="Muli" panose="00000500000000000000" pitchFamily="2" charset="0"/>
              </a:rPr>
              <a:t>in at least one of three categories:</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VOTER REGISTRATION</a:t>
            </a:r>
            <a:r>
              <a:rPr lang="en-US" sz="1200" dirty="0">
                <a:solidFill>
                  <a:schemeClr val="tx1">
                    <a:lumMod val="65000"/>
                    <a:lumOff val="35000"/>
                  </a:schemeClr>
                </a:solidFill>
                <a:latin typeface="Muli" panose="00000500000000000000" pitchFamily="2" charset="0"/>
              </a:rPr>
              <a:t>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VOTER TURNOUT</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COMBINED VOTER REGISTRATION AND TURNOUT</a:t>
            </a: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A targeted race or geography is assigned a target ranking for any of the three categories for which the increase in competitiveness is equal to or exceeds .5%. For all races and geographies in the Phase I analysis, </a:t>
            </a:r>
            <a:r>
              <a:rPr lang="en-US" sz="1600" b="1" dirty="0">
                <a:solidFill>
                  <a:schemeClr val="tx1">
                    <a:lumMod val="65000"/>
                    <a:lumOff val="35000"/>
                  </a:schemeClr>
                </a:solidFill>
                <a:latin typeface="Muli" panose="00000500000000000000" pitchFamily="2" charset="0"/>
              </a:rPr>
              <a:t>the default increase in black registration and turnout is set to 5%,</a:t>
            </a:r>
            <a:r>
              <a:rPr lang="en-US" sz="1600" dirty="0">
                <a:solidFill>
                  <a:schemeClr val="tx1">
                    <a:lumMod val="65000"/>
                    <a:lumOff val="35000"/>
                  </a:schemeClr>
                </a:solidFill>
                <a:latin typeface="Muli" panose="00000500000000000000" pitchFamily="2" charset="0"/>
              </a:rPr>
              <a:t> an ambitious yet realistic goal for many races in the near-term and other races over a longer time horizon. The rankings are classified by the following increases in competitiveness:</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TIER 1: &gt;=1% increase in competitiveness </a:t>
            </a:r>
            <a:r>
              <a:rPr lang="en-US" sz="1200" dirty="0">
                <a:solidFill>
                  <a:schemeClr val="tx1">
                    <a:lumMod val="65000"/>
                    <a:lumOff val="35000"/>
                  </a:schemeClr>
                </a:solidFill>
                <a:latin typeface="Muli" panose="00000500000000000000" pitchFamily="2" charset="0"/>
              </a:rPr>
              <a:t>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TIER 2: .75% to 1% increase in competitiveness</a:t>
            </a:r>
            <a:r>
              <a:rPr lang="en-US" sz="1200" dirty="0">
                <a:solidFill>
                  <a:schemeClr val="tx1">
                    <a:lumMod val="65000"/>
                    <a:lumOff val="35000"/>
                  </a:schemeClr>
                </a:solidFill>
                <a:latin typeface="Muli" panose="00000500000000000000" pitchFamily="2" charset="0"/>
              </a:rPr>
              <a:t> </a:t>
            </a:r>
          </a:p>
          <a:p>
            <a:pPr>
              <a:lnSpc>
                <a:spcPct val="100000"/>
              </a:lnSpc>
              <a:spcBef>
                <a:spcPts val="0"/>
              </a:spcBef>
              <a:spcAft>
                <a:spcPts val="1200"/>
              </a:spcAft>
            </a:pPr>
            <a:r>
              <a:rPr lang="en-US" sz="1200" b="1" dirty="0">
                <a:solidFill>
                  <a:schemeClr val="tx1">
                    <a:lumMod val="65000"/>
                    <a:lumOff val="35000"/>
                  </a:schemeClr>
                </a:solidFill>
                <a:latin typeface="Muli" panose="00000500000000000000" pitchFamily="2" charset="0"/>
              </a:rPr>
              <a:t>TIER 3: .5% to .75% increase in competitiveness </a:t>
            </a: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A TIER 1 ranking is the highest priority ranking. The rankings are determined by a series of data-driven, quantitative steps and additional qualitative, race-specific, and contextual research is encouraged for all targets. </a:t>
            </a: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23</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METHODOLOGY</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32274"/>
            <a:ext cx="531658" cy="558645"/>
          </a:xfrm>
          <a:prstGeom prst="rect">
            <a:avLst/>
          </a:prstGeom>
        </p:spPr>
      </p:pic>
      <p:pic>
        <p:nvPicPr>
          <p:cNvPr id="12" name="Picture 11"/>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3675140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20000"/>
              </a:lnSpc>
              <a:buNone/>
              <a:defRPr/>
            </a:pPr>
            <a:r>
              <a:rPr lang="en-US" sz="3200" b="1" dirty="0">
                <a:solidFill>
                  <a:srgbClr val="606161"/>
                </a:solidFill>
                <a:latin typeface="Muli" panose="00000500000000000000" pitchFamily="2" charset="0"/>
                <a:ea typeface="Muli SemiBold" charset="0"/>
                <a:cs typeface="Muli SemiBold" charset="0"/>
              </a:rPr>
              <a:t>METHODOLOGY: IDENTIFYING NAACP TARGETS</a:t>
            </a:r>
            <a:r>
              <a:rPr lang="en-US" sz="1600" b="1" dirty="0">
                <a:solidFill>
                  <a:srgbClr val="606161"/>
                </a:solidFill>
                <a:latin typeface="Muli" panose="00000500000000000000" pitchFamily="2" charset="0"/>
                <a:ea typeface="Muli SemiBold" charset="0"/>
                <a:cs typeface="Muli SemiBold" charset="0"/>
              </a:rPr>
              <a:t> </a:t>
            </a:r>
            <a:r>
              <a:rPr lang="en-US" sz="2400" b="1" dirty="0">
                <a:solidFill>
                  <a:srgbClr val="606161"/>
                </a:solidFill>
                <a:latin typeface="Muli" panose="00000500000000000000" pitchFamily="2" charset="0"/>
                <a:ea typeface="Muli SemiBold" charset="0"/>
                <a:cs typeface="Muli SemiBold" charset="0"/>
              </a:rPr>
              <a:t>(3 of 3) </a:t>
            </a:r>
            <a:endParaRPr lang="en-US" sz="24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endParaRPr lang="en-US" sz="16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There are two types of county targets:</a:t>
            </a:r>
          </a:p>
          <a:p>
            <a:pPr>
              <a:lnSpc>
                <a:spcPct val="100000"/>
              </a:lnSpc>
              <a:spcBef>
                <a:spcPts val="0"/>
              </a:spcBef>
              <a:spcAft>
                <a:spcPts val="1200"/>
              </a:spcAft>
            </a:pPr>
            <a:r>
              <a:rPr lang="en-US" sz="1200" dirty="0">
                <a:solidFill>
                  <a:schemeClr val="tx1">
                    <a:lumMod val="65000"/>
                    <a:lumOff val="35000"/>
                  </a:schemeClr>
                </a:solidFill>
                <a:latin typeface="Muli" panose="00000500000000000000" pitchFamily="2" charset="0"/>
              </a:rPr>
              <a:t>COUNTY TARGETS: These are competitive counties where increases in black registration and/or turnout can have a significant impact on county-level elections, such as county sheriff and judicial races. 	</a:t>
            </a:r>
          </a:p>
          <a:p>
            <a:pPr>
              <a:lnSpc>
                <a:spcPct val="100000"/>
              </a:lnSpc>
              <a:spcBef>
                <a:spcPts val="0"/>
              </a:spcBef>
              <a:spcAft>
                <a:spcPts val="1200"/>
              </a:spcAft>
            </a:pPr>
            <a:r>
              <a:rPr lang="en-US" sz="1200" dirty="0">
                <a:solidFill>
                  <a:schemeClr val="tx1">
                    <a:lumMod val="65000"/>
                    <a:lumOff val="35000"/>
                  </a:schemeClr>
                </a:solidFill>
                <a:latin typeface="Muli" panose="00000500000000000000" pitchFamily="2" charset="0"/>
              </a:rPr>
              <a:t>PRIORITY COUNTIES FOR STATEWIDE VOTER REGISTRATION AND TURNOUT: These are counties where increases in black registration and/or turnout can have a significant impact on competitive statewide races, such as the governor’s races in Mississippi and Louisiana.</a:t>
            </a:r>
          </a:p>
          <a:p>
            <a:pPr marL="0" indent="0">
              <a:lnSpc>
                <a:spcPct val="100000"/>
              </a:lnSpc>
              <a:spcBef>
                <a:spcPts val="0"/>
              </a:spcBef>
              <a:spcAft>
                <a:spcPts val="1200"/>
              </a:spcAft>
              <a:buNone/>
            </a:pPr>
            <a:r>
              <a:rPr lang="en-US" sz="1600" dirty="0">
                <a:solidFill>
                  <a:schemeClr val="tx1">
                    <a:lumMod val="65000"/>
                    <a:lumOff val="35000"/>
                  </a:schemeClr>
                </a:solidFill>
                <a:latin typeface="Muli" panose="00000500000000000000" pitchFamily="2" charset="0"/>
              </a:rPr>
              <a:t>Multi-member districts: </a:t>
            </a:r>
            <a:r>
              <a:rPr lang="en-US" sz="1200" dirty="0">
                <a:solidFill>
                  <a:schemeClr val="tx1">
                    <a:lumMod val="65000"/>
                    <a:lumOff val="35000"/>
                  </a:schemeClr>
                </a:solidFill>
                <a:latin typeface="Muli" panose="00000500000000000000" pitchFamily="2" charset="0"/>
              </a:rPr>
              <a:t>Metrics for multi-member districts (in New Jersey’s legislative districts, for example) incorporate all data for all seats in a given district. For example, the projections in multi-member districts are calculated using the average number of votes for D candidates divided by the average number of votes for D candidates plus the average number of votes for R candidates (not the total number of votes).</a:t>
            </a:r>
          </a:p>
          <a:p>
            <a:pPr marL="0" indent="0">
              <a:lnSpc>
                <a:spcPct val="100000"/>
              </a:lnSpc>
              <a:spcBef>
                <a:spcPts val="0"/>
              </a:spcBef>
              <a:spcAft>
                <a:spcPts val="1200"/>
              </a:spcAft>
              <a:buNone/>
            </a:pPr>
            <a:endParaRPr lang="en-US" sz="1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24</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METHODOLOGY</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289972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2019 STATES</a:t>
            </a:r>
          </a:p>
        </p:txBody>
      </p:sp>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20000"/>
              </a:lnSpc>
              <a:buNone/>
              <a:defRPr/>
            </a:pPr>
            <a:r>
              <a:rPr lang="en-US" sz="3200" b="1" dirty="0">
                <a:solidFill>
                  <a:srgbClr val="606161"/>
                </a:solidFill>
                <a:latin typeface="Muli" panose="00000500000000000000" pitchFamily="2" charset="0"/>
                <a:ea typeface="Muli SemiBold" charset="0"/>
                <a:cs typeface="Muli SemiBold" charset="0"/>
              </a:rPr>
              <a:t>STATE-LEVEL TARGETS: DATA DICTIONARY</a:t>
            </a:r>
          </a:p>
          <a:p>
            <a:pPr marL="0" lvl="0" indent="0" algn="just">
              <a:lnSpc>
                <a:spcPct val="120000"/>
              </a:lnSpc>
              <a:buNone/>
              <a:defRPr/>
            </a:pPr>
            <a:r>
              <a:rPr lang="en-US" sz="1800" b="1" dirty="0">
                <a:solidFill>
                  <a:schemeClr val="tx1">
                    <a:lumMod val="65000"/>
                    <a:lumOff val="35000"/>
                  </a:schemeClr>
                </a:solidFill>
                <a:latin typeface="Muli" panose="00000500000000000000" pitchFamily="2" charset="0"/>
              </a:rPr>
              <a:t>The following data elements are included for statewide, state senate, state house, and county targets:</a:t>
            </a:r>
            <a:endParaRPr lang="en-US" sz="1800" b="1" dirty="0">
              <a:solidFill>
                <a:srgbClr val="606161"/>
              </a:solidFill>
              <a:latin typeface="Muli" panose="00000500000000000000" pitchFamily="2" charset="0"/>
              <a:ea typeface="Muli SemiBold" charset="0"/>
              <a:cs typeface="Muli SemiBold" charset="0"/>
            </a:endParaRPr>
          </a:p>
          <a:p>
            <a:pPr algn="just">
              <a:lnSpc>
                <a:spcPct val="120000"/>
              </a:lnSpc>
              <a:defRPr/>
            </a:pPr>
            <a:r>
              <a:rPr lang="en-US" sz="1600" dirty="0">
                <a:solidFill>
                  <a:schemeClr val="tx1">
                    <a:lumMod val="65000"/>
                    <a:lumOff val="35000"/>
                  </a:schemeClr>
                </a:solidFill>
                <a:latin typeface="Muli" panose="00000500000000000000" pitchFamily="2" charset="0"/>
              </a:rPr>
              <a:t>DISTRICT or COUNTY: Identifies a race or geography. </a:t>
            </a:r>
          </a:p>
          <a:p>
            <a:pPr algn="just">
              <a:lnSpc>
                <a:spcPct val="120000"/>
              </a:lnSpc>
              <a:defRPr/>
            </a:pPr>
            <a:r>
              <a:rPr lang="en-US" sz="1600" dirty="0">
                <a:solidFill>
                  <a:schemeClr val="tx1">
                    <a:lumMod val="65000"/>
                    <a:lumOff val="35000"/>
                  </a:schemeClr>
                </a:solidFill>
                <a:latin typeface="Muli" panose="00000500000000000000" pitchFamily="2" charset="0"/>
              </a:rPr>
              <a:t>HELD BY: Identifies if the seat is currently held by a Democrat or Republican. Counties are excluded. For statewide rows, it includes the governor’s race and legislative chambers. Louisiana is purple and labeled as “Mixed,” for example, because it has a Democratic governor and a Republican-controlled legislature.</a:t>
            </a:r>
          </a:p>
          <a:p>
            <a:pPr algn="just">
              <a:lnSpc>
                <a:spcPct val="120000"/>
              </a:lnSpc>
              <a:defRPr/>
            </a:pPr>
            <a:r>
              <a:rPr lang="en-US" sz="1600" dirty="0">
                <a:solidFill>
                  <a:schemeClr val="tx1">
                    <a:lumMod val="65000"/>
                    <a:lumOff val="35000"/>
                  </a:schemeClr>
                </a:solidFill>
                <a:latin typeface="Muli" panose="00000500000000000000" pitchFamily="2" charset="0"/>
              </a:rPr>
              <a:t>PROJECTED 2-WAY RESULT W/OUT REG &amp; TURNOUT INCREASES: Shows the projected 2-way result, if there are no increases in black registration or turnout.</a:t>
            </a:r>
          </a:p>
          <a:p>
            <a:pPr algn="just">
              <a:lnSpc>
                <a:spcPct val="120000"/>
              </a:lnSpc>
              <a:defRPr/>
            </a:pPr>
            <a:r>
              <a:rPr lang="en-US" sz="1600" dirty="0">
                <a:solidFill>
                  <a:schemeClr val="tx1">
                    <a:lumMod val="65000"/>
                    <a:lumOff val="35000"/>
                  </a:schemeClr>
                </a:solidFill>
                <a:latin typeface="Muli" panose="00000500000000000000" pitchFamily="2" charset="0"/>
              </a:rPr>
              <a:t>PROJECTED 2-WAY RESULT W/ REG &amp; TURNOUT INCREASES:: Shows the projected 2-way result, including the combined impact of 5% increases in both black registration and turnout.</a:t>
            </a:r>
          </a:p>
          <a:p>
            <a:pPr algn="just">
              <a:lnSpc>
                <a:spcPct val="120000"/>
              </a:lnSpc>
              <a:defRPr/>
            </a:pPr>
            <a:r>
              <a:rPr lang="en-US" sz="1600" dirty="0">
                <a:solidFill>
                  <a:schemeClr val="tx1">
                    <a:lumMod val="65000"/>
                    <a:lumOff val="35000"/>
                  </a:schemeClr>
                </a:solidFill>
                <a:latin typeface="Muli" panose="00000500000000000000" pitchFamily="2" charset="0"/>
              </a:rPr>
              <a:t>REGISTRATION TARGET CLASSIFICATION: Indicates the priority level for voter registration. A blank cell means the race or geography does meet the minimum threshold for classification as a target. </a:t>
            </a:r>
          </a:p>
          <a:p>
            <a:pPr algn="just">
              <a:lnSpc>
                <a:spcPct val="120000"/>
              </a:lnSpc>
              <a:defRPr/>
            </a:pPr>
            <a:r>
              <a:rPr lang="en-US" sz="1600" dirty="0">
                <a:solidFill>
                  <a:schemeClr val="tx1">
                    <a:lumMod val="65000"/>
                    <a:lumOff val="35000"/>
                  </a:schemeClr>
                </a:solidFill>
                <a:latin typeface="Muli" panose="00000500000000000000" pitchFamily="2" charset="0"/>
              </a:rPr>
              <a:t>TURNOUT TARGET CLASSIFICATION: Indicates the priority level for turnout. A blank cell means the race or geography does meet the minimum threshold for classification as a target.</a:t>
            </a:r>
          </a:p>
          <a:p>
            <a:pPr algn="just">
              <a:lnSpc>
                <a:spcPct val="120000"/>
              </a:lnSpc>
              <a:defRPr/>
            </a:pPr>
            <a:r>
              <a:rPr lang="en-US" sz="1600" dirty="0">
                <a:solidFill>
                  <a:schemeClr val="tx1">
                    <a:lumMod val="65000"/>
                    <a:lumOff val="35000"/>
                  </a:schemeClr>
                </a:solidFill>
                <a:latin typeface="Muli" panose="00000500000000000000" pitchFamily="2" charset="0"/>
              </a:rPr>
              <a:t>COMBINED REG AND TURNOUT CLASSIFICATION: Indicates the impact of increases in both registration and turnout, and the priority level of the race or geography. A blank cell means the race or geography does meet the minimum threshold for classification as a target.</a:t>
            </a:r>
          </a:p>
          <a:p>
            <a:pPr marL="0" lvl="0" indent="0" algn="just">
              <a:lnSpc>
                <a:spcPct val="120000"/>
              </a:lnSpc>
              <a:buNone/>
              <a:defRPr/>
            </a:pPr>
            <a:r>
              <a:rPr lang="en-US" sz="1800" b="1" dirty="0">
                <a:solidFill>
                  <a:schemeClr val="tx1">
                    <a:lumMod val="65000"/>
                    <a:lumOff val="35000"/>
                  </a:schemeClr>
                </a:solidFill>
                <a:latin typeface="Muli" panose="00000500000000000000" pitchFamily="2" charset="0"/>
              </a:rPr>
              <a:t>Only included in PRIORITY COUNTIES FOR STATEWIDE VOTER REGISTRATION AND TURNOUT tables: </a:t>
            </a:r>
          </a:p>
          <a:p>
            <a:pPr algn="just">
              <a:lnSpc>
                <a:spcPct val="120000"/>
              </a:lnSpc>
              <a:defRPr/>
            </a:pPr>
            <a:r>
              <a:rPr lang="en-US" sz="1600" dirty="0">
                <a:solidFill>
                  <a:schemeClr val="tx1">
                    <a:lumMod val="65000"/>
                    <a:lumOff val="35000"/>
                  </a:schemeClr>
                </a:solidFill>
                <a:latin typeface="Muli" panose="00000500000000000000" pitchFamily="2" charset="0"/>
              </a:rPr>
              <a:t>PROJECTED INCREASE IN NEW REGISTRANTS: Estimates of the number of new black registrants from a 5% increase in voter registration. 	</a:t>
            </a:r>
          </a:p>
          <a:p>
            <a:pPr algn="just">
              <a:lnSpc>
                <a:spcPct val="120000"/>
              </a:lnSpc>
              <a:defRPr/>
            </a:pPr>
            <a:r>
              <a:rPr lang="en-US" sz="1600" dirty="0">
                <a:solidFill>
                  <a:schemeClr val="tx1">
                    <a:lumMod val="65000"/>
                    <a:lumOff val="35000"/>
                  </a:schemeClr>
                </a:solidFill>
                <a:latin typeface="Muli" panose="00000500000000000000" pitchFamily="2" charset="0"/>
              </a:rPr>
              <a:t>PROJECTED INCREASE IN NEW VOTERS (TURNOUT): Estimates of the number of new black voters from a 5% increase in voter turnout.</a:t>
            </a:r>
          </a:p>
          <a:p>
            <a:pPr marL="0" lvl="0" indent="0" algn="just">
              <a:lnSpc>
                <a:spcPct val="120000"/>
              </a:lnSpc>
              <a:buNone/>
              <a:defRPr/>
            </a:pPr>
            <a:endParaRPr lang="en-US" sz="1600" dirty="0">
              <a:solidFill>
                <a:schemeClr val="tx1">
                  <a:lumMod val="65000"/>
                  <a:lumOff val="35000"/>
                </a:schemeClr>
              </a:solidFill>
              <a:latin typeface="Muli" panose="00000500000000000000" pitchFamily="2" charset="0"/>
            </a:endParaRPr>
          </a:p>
          <a:p>
            <a:pPr marL="0" lvl="0" indent="0" algn="just">
              <a:lnSpc>
                <a:spcPct val="120000"/>
              </a:lnSpc>
              <a:buNone/>
              <a:defRPr/>
            </a:pPr>
            <a:endParaRPr lang="en-US" sz="16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25</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sp>
        <p:nvSpPr>
          <p:cNvPr id="8" name="Rectangle 7">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0" name="Picture 9"/>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394901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endParaRPr lang="en-US" sz="7200" b="1" dirty="0">
              <a:solidFill>
                <a:schemeClr val="tx1">
                  <a:lumMod val="65000"/>
                  <a:lumOff val="35000"/>
                </a:schemeClr>
              </a:solidFill>
              <a:latin typeface="Muli" panose="00000500000000000000" pitchFamily="2" charset="0"/>
            </a:endParaRPr>
          </a:p>
          <a:p>
            <a:pPr marL="0" indent="0" algn="ctr">
              <a:lnSpc>
                <a:spcPct val="100000"/>
              </a:lnSpc>
              <a:spcBef>
                <a:spcPts val="0"/>
              </a:spcBef>
              <a:spcAft>
                <a:spcPts val="1200"/>
              </a:spcAft>
              <a:buFont typeface="Arial" panose="020B0604020202020204" pitchFamily="34" charset="0"/>
              <a:buNone/>
            </a:pPr>
            <a:r>
              <a:rPr lang="en-US" sz="7200" b="1" dirty="0">
                <a:solidFill>
                  <a:schemeClr val="tx1">
                    <a:lumMod val="65000"/>
                    <a:lumOff val="35000"/>
                  </a:schemeClr>
                </a:solidFill>
                <a:latin typeface="Muli" panose="00000500000000000000" pitchFamily="2" charset="0"/>
              </a:rPr>
              <a:t>VIRGINIA</a:t>
            </a:r>
          </a:p>
          <a:p>
            <a:pPr marL="0" indent="0">
              <a:lnSpc>
                <a:spcPct val="100000"/>
              </a:lnSpc>
              <a:spcBef>
                <a:spcPts val="0"/>
              </a:spcBef>
              <a:spcAft>
                <a:spcPts val="1200"/>
              </a:spcAft>
              <a:buFont typeface="Arial" panose="020B0604020202020204" pitchFamily="34" charset="0"/>
              <a:buNone/>
            </a:pP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26</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sp>
        <p:nvSpPr>
          <p:cNvPr id="8" name="Rectangle 7">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0" name="Picture 9"/>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284874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chemeClr val="tx1">
                    <a:lumMod val="65000"/>
                    <a:lumOff val="35000"/>
                  </a:schemeClr>
                </a:solidFill>
                <a:latin typeface="Muli" panose="00000500000000000000" pitchFamily="2" charset="0"/>
              </a:rPr>
              <a:t>VIRGINIA: STATE SENATE TARGETS</a:t>
            </a: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27</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6" name="Table 5"/>
          <p:cNvGraphicFramePr>
            <a:graphicFrameLocks noGrp="1"/>
          </p:cNvGraphicFramePr>
          <p:nvPr/>
        </p:nvGraphicFramePr>
        <p:xfrm>
          <a:off x="1844007" y="1825623"/>
          <a:ext cx="8503985" cy="4351342"/>
        </p:xfrm>
        <a:graphic>
          <a:graphicData uri="http://schemas.openxmlformats.org/drawingml/2006/table">
            <a:tbl>
              <a:tblPr/>
              <a:tblGrid>
                <a:gridCol w="1214855">
                  <a:extLst>
                    <a:ext uri="{9D8B030D-6E8A-4147-A177-3AD203B41FA5}">
                      <a16:colId xmlns:a16="http://schemas.microsoft.com/office/drawing/2014/main" val="20000"/>
                    </a:ext>
                  </a:extLst>
                </a:gridCol>
                <a:gridCol w="1214855">
                  <a:extLst>
                    <a:ext uri="{9D8B030D-6E8A-4147-A177-3AD203B41FA5}">
                      <a16:colId xmlns:a16="http://schemas.microsoft.com/office/drawing/2014/main" val="20001"/>
                    </a:ext>
                  </a:extLst>
                </a:gridCol>
                <a:gridCol w="1214855">
                  <a:extLst>
                    <a:ext uri="{9D8B030D-6E8A-4147-A177-3AD203B41FA5}">
                      <a16:colId xmlns:a16="http://schemas.microsoft.com/office/drawing/2014/main" val="20002"/>
                    </a:ext>
                  </a:extLst>
                </a:gridCol>
                <a:gridCol w="1214855">
                  <a:extLst>
                    <a:ext uri="{9D8B030D-6E8A-4147-A177-3AD203B41FA5}">
                      <a16:colId xmlns:a16="http://schemas.microsoft.com/office/drawing/2014/main" val="20003"/>
                    </a:ext>
                  </a:extLst>
                </a:gridCol>
                <a:gridCol w="1214855">
                  <a:extLst>
                    <a:ext uri="{9D8B030D-6E8A-4147-A177-3AD203B41FA5}">
                      <a16:colId xmlns:a16="http://schemas.microsoft.com/office/drawing/2014/main" val="20004"/>
                    </a:ext>
                  </a:extLst>
                </a:gridCol>
                <a:gridCol w="1214855">
                  <a:extLst>
                    <a:ext uri="{9D8B030D-6E8A-4147-A177-3AD203B41FA5}">
                      <a16:colId xmlns:a16="http://schemas.microsoft.com/office/drawing/2014/main" val="20005"/>
                    </a:ext>
                  </a:extLst>
                </a:gridCol>
                <a:gridCol w="1214855">
                  <a:extLst>
                    <a:ext uri="{9D8B030D-6E8A-4147-A177-3AD203B41FA5}">
                      <a16:colId xmlns:a16="http://schemas.microsoft.com/office/drawing/2014/main" val="20006"/>
                    </a:ext>
                  </a:extLst>
                </a:gridCol>
              </a:tblGrid>
              <a:tr h="1021841">
                <a:tc>
                  <a:txBody>
                    <a:bodyPr/>
                    <a:lstStyle/>
                    <a:p>
                      <a:pPr algn="ctr" fontAlgn="ctr"/>
                      <a:r>
                        <a:rPr lang="en-US" sz="900" b="0" i="0" u="none" strike="noStrike" dirty="0">
                          <a:solidFill>
                            <a:srgbClr val="000000"/>
                          </a:solidFill>
                          <a:effectLst/>
                          <a:latin typeface="Muli" panose="00000500000000000000" pitchFamily="2"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HELD BY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PROJECTED 2-WAY RESULT W/OUT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PROJECTED 2-WAY RESULT W/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REGISTRATION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TURNOUT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COMBINED REG AND TURNOUT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95853">
                <a:tc>
                  <a:txBody>
                    <a:bodyPr/>
                    <a:lstStyle/>
                    <a:p>
                      <a:pPr algn="ctr" fontAlgn="ctr"/>
                      <a:r>
                        <a:rPr lang="en-US" sz="1100" b="0" i="0" u="none" strike="noStrike" dirty="0">
                          <a:solidFill>
                            <a:srgbClr val="000000"/>
                          </a:solidFill>
                          <a:effectLst/>
                          <a:latin typeface="Muli" panose="00000500000000000000" pitchFamily="2" charset="0"/>
                        </a:rPr>
                        <a:t>SD28*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853">
                <a:tc>
                  <a:txBody>
                    <a:bodyPr/>
                    <a:lstStyle/>
                    <a:p>
                      <a:pPr algn="ctr" fontAlgn="ctr"/>
                      <a:r>
                        <a:rPr lang="en-US" sz="1100" b="0" i="0" u="none" strike="noStrike" dirty="0">
                          <a:solidFill>
                            <a:srgbClr val="000000"/>
                          </a:solidFill>
                          <a:effectLst/>
                          <a:latin typeface="Muli" panose="00000500000000000000" pitchFamily="2" charset="0"/>
                        </a:rPr>
                        <a:t>SD11*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853">
                <a:tc>
                  <a:txBody>
                    <a:bodyPr/>
                    <a:lstStyle/>
                    <a:p>
                      <a:pPr algn="ctr" fontAlgn="ctr"/>
                      <a:r>
                        <a:rPr lang="en-US" sz="1100" b="0" i="0" u="none" strike="noStrike" dirty="0">
                          <a:solidFill>
                            <a:srgbClr val="000000"/>
                          </a:solidFill>
                          <a:effectLst/>
                          <a:latin typeface="Muli" panose="00000500000000000000" pitchFamily="2" charset="0"/>
                        </a:rPr>
                        <a:t>SD22*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853">
                <a:tc>
                  <a:txBody>
                    <a:bodyPr/>
                    <a:lstStyle/>
                    <a:p>
                      <a:pPr algn="ctr" fontAlgn="ctr"/>
                      <a:r>
                        <a:rPr lang="en-US" sz="1100" b="0" i="0" u="none" strike="noStrike" dirty="0">
                          <a:solidFill>
                            <a:srgbClr val="000000"/>
                          </a:solidFill>
                          <a:effectLst/>
                          <a:latin typeface="Muli" panose="00000500000000000000" pitchFamily="2" charset="0"/>
                        </a:rPr>
                        <a:t>SD20*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853">
                <a:tc>
                  <a:txBody>
                    <a:bodyPr/>
                    <a:lstStyle/>
                    <a:p>
                      <a:pPr algn="ctr" fontAlgn="ctr"/>
                      <a:r>
                        <a:rPr lang="en-US" sz="1100" b="0" i="0" u="none" strike="noStrike" dirty="0">
                          <a:solidFill>
                            <a:srgbClr val="000000"/>
                          </a:solidFill>
                          <a:effectLst/>
                          <a:latin typeface="Muli" panose="00000500000000000000" pitchFamily="2" charset="0"/>
                        </a:rPr>
                        <a:t>SD12*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853">
                <a:tc>
                  <a:txBody>
                    <a:bodyPr/>
                    <a:lstStyle/>
                    <a:p>
                      <a:pPr algn="ctr" fontAlgn="ctr"/>
                      <a:r>
                        <a:rPr lang="en-US" sz="1100" b="0" i="0" u="none" strike="noStrike" dirty="0">
                          <a:solidFill>
                            <a:srgbClr val="000000"/>
                          </a:solidFill>
                          <a:effectLst/>
                          <a:latin typeface="Muli" panose="00000500000000000000" pitchFamily="2" charset="0"/>
                        </a:rPr>
                        <a:t>SD8*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5853">
                <a:tc>
                  <a:txBody>
                    <a:bodyPr/>
                    <a:lstStyle/>
                    <a:p>
                      <a:pPr algn="ctr" fontAlgn="ctr"/>
                      <a:r>
                        <a:rPr lang="en-US" sz="1100" b="0" i="0" u="none" strike="noStrike" dirty="0">
                          <a:solidFill>
                            <a:srgbClr val="000000"/>
                          </a:solidFill>
                          <a:effectLst/>
                          <a:latin typeface="Muli" panose="00000500000000000000" pitchFamily="2" charset="0"/>
                        </a:rPr>
                        <a:t>SD17*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5853">
                <a:tc>
                  <a:txBody>
                    <a:bodyPr/>
                    <a:lstStyle/>
                    <a:p>
                      <a:pPr algn="ctr" fontAlgn="ctr"/>
                      <a:r>
                        <a:rPr lang="en-US" sz="1100" b="0" i="0" u="none" strike="noStrike" dirty="0">
                          <a:solidFill>
                            <a:srgbClr val="000000"/>
                          </a:solidFill>
                          <a:effectLst/>
                          <a:latin typeface="Muli" panose="00000500000000000000" pitchFamily="2" charset="0"/>
                        </a:rPr>
                        <a:t>SD13*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5853">
                <a:tc>
                  <a:txBody>
                    <a:bodyPr/>
                    <a:lstStyle/>
                    <a:p>
                      <a:pPr algn="ctr" fontAlgn="ctr"/>
                      <a:r>
                        <a:rPr lang="en-US" sz="1100" b="0" i="0" u="none" strike="noStrike" dirty="0">
                          <a:solidFill>
                            <a:srgbClr val="000000"/>
                          </a:solidFill>
                          <a:effectLst/>
                          <a:latin typeface="Muli" panose="00000500000000000000" pitchFamily="2" charset="0"/>
                        </a:rPr>
                        <a:t>SD7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5853">
                <a:tc>
                  <a:txBody>
                    <a:bodyPr/>
                    <a:lstStyle/>
                    <a:p>
                      <a:pPr algn="ctr" fontAlgn="ctr"/>
                      <a:r>
                        <a:rPr lang="en-US" sz="1100" b="0" i="0" u="none" strike="noStrike" dirty="0">
                          <a:solidFill>
                            <a:srgbClr val="000000"/>
                          </a:solidFill>
                          <a:effectLst/>
                          <a:latin typeface="Muli" panose="00000500000000000000" pitchFamily="2" charset="0"/>
                        </a:rPr>
                        <a:t>SD10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5853">
                <a:tc>
                  <a:txBody>
                    <a:bodyPr/>
                    <a:lstStyle/>
                    <a:p>
                      <a:pPr algn="ctr" fontAlgn="ctr"/>
                      <a:r>
                        <a:rPr lang="en-US" sz="1100" b="0" i="0" u="none" strike="noStrike" dirty="0">
                          <a:solidFill>
                            <a:srgbClr val="000000"/>
                          </a:solidFill>
                          <a:effectLst/>
                          <a:latin typeface="Muli" panose="00000500000000000000" pitchFamily="2" charset="0"/>
                        </a:rPr>
                        <a:t>SD21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5853">
                <a:tc>
                  <a:txBody>
                    <a:bodyPr/>
                    <a:lstStyle/>
                    <a:p>
                      <a:pPr algn="ctr" fontAlgn="ctr"/>
                      <a:r>
                        <a:rPr lang="en-US" sz="1100" b="0" i="0" u="none" strike="noStrike" dirty="0">
                          <a:solidFill>
                            <a:srgbClr val="000000"/>
                          </a:solidFill>
                          <a:effectLst/>
                          <a:latin typeface="Muli" panose="00000500000000000000" pitchFamily="2" charset="0"/>
                        </a:rPr>
                        <a:t>SD6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5853">
                <a:tc>
                  <a:txBody>
                    <a:bodyPr/>
                    <a:lstStyle/>
                    <a:p>
                      <a:pPr algn="ctr" fontAlgn="ctr"/>
                      <a:r>
                        <a:rPr lang="en-US" sz="1100" b="0" i="0" u="none" strike="noStrike" dirty="0">
                          <a:solidFill>
                            <a:srgbClr val="000000"/>
                          </a:solidFill>
                          <a:effectLst/>
                          <a:latin typeface="Muli" panose="00000500000000000000" pitchFamily="2" charset="0"/>
                        </a:rPr>
                        <a:t>SD1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5853">
                <a:tc>
                  <a:txBody>
                    <a:bodyPr/>
                    <a:lstStyle/>
                    <a:p>
                      <a:pPr algn="ctr" fontAlgn="ctr"/>
                      <a:r>
                        <a:rPr lang="en-US" sz="1100" b="0" i="0" u="none" strike="noStrike" dirty="0">
                          <a:solidFill>
                            <a:srgbClr val="000000"/>
                          </a:solidFill>
                          <a:effectLst/>
                          <a:latin typeface="Muli" panose="00000500000000000000" pitchFamily="2" charset="0"/>
                        </a:rPr>
                        <a:t>SD25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5853">
                <a:tc>
                  <a:txBody>
                    <a:bodyPr/>
                    <a:lstStyle/>
                    <a:p>
                      <a:pPr algn="ctr" fontAlgn="ctr"/>
                      <a:r>
                        <a:rPr lang="en-US" sz="1100" b="0" i="0" u="none" strike="noStrike" dirty="0">
                          <a:solidFill>
                            <a:srgbClr val="000000"/>
                          </a:solidFill>
                          <a:effectLst/>
                          <a:latin typeface="Muli" panose="00000500000000000000" pitchFamily="2" charset="0"/>
                        </a:rPr>
                        <a:t>SD33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5853">
                <a:tc>
                  <a:txBody>
                    <a:bodyPr/>
                    <a:lstStyle/>
                    <a:p>
                      <a:pPr algn="ctr" fontAlgn="ctr"/>
                      <a:r>
                        <a:rPr lang="en-US" sz="1100" b="0" i="0" u="none" strike="noStrike" dirty="0">
                          <a:solidFill>
                            <a:srgbClr val="000000"/>
                          </a:solidFill>
                          <a:effectLst/>
                          <a:latin typeface="Muli" panose="00000500000000000000" pitchFamily="2" charset="0"/>
                        </a:rPr>
                        <a:t>SD39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5853">
                <a:tc>
                  <a:txBody>
                    <a:bodyPr/>
                    <a:lstStyle/>
                    <a:p>
                      <a:pPr algn="ctr" fontAlgn="ctr"/>
                      <a:r>
                        <a:rPr lang="en-US" sz="1100" b="0" i="0" u="none" strike="noStrike" dirty="0">
                          <a:solidFill>
                            <a:srgbClr val="000000"/>
                          </a:solidFill>
                          <a:effectLst/>
                          <a:latin typeface="Muli" panose="00000500000000000000" pitchFamily="2" charset="0"/>
                        </a:rPr>
                        <a:t>SD29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487617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chemeClr val="tx1">
                    <a:lumMod val="65000"/>
                    <a:lumOff val="35000"/>
                  </a:schemeClr>
                </a:solidFill>
                <a:latin typeface="Muli" panose="00000500000000000000" pitchFamily="2" charset="0"/>
              </a:rPr>
              <a:t>VIRGINIA: STATE HOUSE TARGETS</a:t>
            </a: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28</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37143750"/>
              </p:ext>
            </p:extLst>
          </p:nvPr>
        </p:nvGraphicFramePr>
        <p:xfrm>
          <a:off x="1062682" y="1777706"/>
          <a:ext cx="10083113" cy="4651374"/>
        </p:xfrm>
        <a:graphic>
          <a:graphicData uri="http://schemas.openxmlformats.org/drawingml/2006/table">
            <a:tbl>
              <a:tblPr/>
              <a:tblGrid>
                <a:gridCol w="1297677">
                  <a:extLst>
                    <a:ext uri="{9D8B030D-6E8A-4147-A177-3AD203B41FA5}">
                      <a16:colId xmlns:a16="http://schemas.microsoft.com/office/drawing/2014/main" val="20000"/>
                    </a:ext>
                  </a:extLst>
                </a:gridCol>
                <a:gridCol w="805456">
                  <a:extLst>
                    <a:ext uri="{9D8B030D-6E8A-4147-A177-3AD203B41FA5}">
                      <a16:colId xmlns:a16="http://schemas.microsoft.com/office/drawing/2014/main" val="20001"/>
                    </a:ext>
                  </a:extLst>
                </a:gridCol>
                <a:gridCol w="1595996">
                  <a:extLst>
                    <a:ext uri="{9D8B030D-6E8A-4147-A177-3AD203B41FA5}">
                      <a16:colId xmlns:a16="http://schemas.microsoft.com/office/drawing/2014/main" val="20002"/>
                    </a:ext>
                  </a:extLst>
                </a:gridCol>
                <a:gridCol w="1595996">
                  <a:extLst>
                    <a:ext uri="{9D8B030D-6E8A-4147-A177-3AD203B41FA5}">
                      <a16:colId xmlns:a16="http://schemas.microsoft.com/office/drawing/2014/main" val="20003"/>
                    </a:ext>
                  </a:extLst>
                </a:gridCol>
                <a:gridCol w="1595996">
                  <a:extLst>
                    <a:ext uri="{9D8B030D-6E8A-4147-A177-3AD203B41FA5}">
                      <a16:colId xmlns:a16="http://schemas.microsoft.com/office/drawing/2014/main" val="20004"/>
                    </a:ext>
                  </a:extLst>
                </a:gridCol>
                <a:gridCol w="1595996">
                  <a:extLst>
                    <a:ext uri="{9D8B030D-6E8A-4147-A177-3AD203B41FA5}">
                      <a16:colId xmlns:a16="http://schemas.microsoft.com/office/drawing/2014/main" val="20005"/>
                    </a:ext>
                  </a:extLst>
                </a:gridCol>
                <a:gridCol w="1595996">
                  <a:extLst>
                    <a:ext uri="{9D8B030D-6E8A-4147-A177-3AD203B41FA5}">
                      <a16:colId xmlns:a16="http://schemas.microsoft.com/office/drawing/2014/main" val="20006"/>
                    </a:ext>
                  </a:extLst>
                </a:gridCol>
              </a:tblGrid>
              <a:tr h="1107470">
                <a:tc>
                  <a:txBody>
                    <a:bodyPr/>
                    <a:lstStyle/>
                    <a:p>
                      <a:pPr algn="ctr" fontAlgn="ctr"/>
                      <a:r>
                        <a:rPr lang="en-US" sz="900" b="0" i="0" u="none" strike="noStrike" dirty="0">
                          <a:solidFill>
                            <a:srgbClr val="000000"/>
                          </a:solidFill>
                          <a:effectLst/>
                          <a:latin typeface="Muli" panose="00000500000000000000" pitchFamily="2"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HELD BY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PROJECTED 2-WAY RESULT W/OUT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PROJECTED 2-WAY RESULT W/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REGISTRATION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TURNOUT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Muli" panose="00000500000000000000" pitchFamily="2" charset="0"/>
                        </a:rPr>
                        <a:t>COMBINED REG AND TURNOUT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21494">
                <a:tc>
                  <a:txBody>
                    <a:bodyPr/>
                    <a:lstStyle/>
                    <a:p>
                      <a:pPr algn="ctr" fontAlgn="ctr"/>
                      <a:r>
                        <a:rPr lang="en-US" sz="1100" b="0" i="0" u="none" strike="noStrike" dirty="0">
                          <a:solidFill>
                            <a:srgbClr val="000000"/>
                          </a:solidFill>
                          <a:effectLst/>
                          <a:latin typeface="Muli" panose="00000500000000000000" pitchFamily="2" charset="0"/>
                        </a:rPr>
                        <a:t>HD16*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494">
                <a:tc>
                  <a:txBody>
                    <a:bodyPr/>
                    <a:lstStyle/>
                    <a:p>
                      <a:pPr algn="ctr" fontAlgn="ctr"/>
                      <a:r>
                        <a:rPr lang="en-US" sz="1100" b="0" i="0" u="none" strike="noStrike" dirty="0">
                          <a:solidFill>
                            <a:srgbClr val="000000"/>
                          </a:solidFill>
                          <a:effectLst/>
                          <a:latin typeface="Muli" panose="00000500000000000000" pitchFamily="2" charset="0"/>
                        </a:rPr>
                        <a:t>HD88*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494">
                <a:tc>
                  <a:txBody>
                    <a:bodyPr/>
                    <a:lstStyle/>
                    <a:p>
                      <a:pPr algn="ctr" fontAlgn="ctr"/>
                      <a:r>
                        <a:rPr lang="en-US" sz="1100" b="0" i="0" u="none" strike="noStrike" dirty="0">
                          <a:solidFill>
                            <a:srgbClr val="000000"/>
                          </a:solidFill>
                          <a:effectLst/>
                          <a:latin typeface="Muli" panose="00000500000000000000" pitchFamily="2" charset="0"/>
                        </a:rPr>
                        <a:t>HD99*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494">
                <a:tc>
                  <a:txBody>
                    <a:bodyPr/>
                    <a:lstStyle/>
                    <a:p>
                      <a:pPr algn="ctr" fontAlgn="ctr"/>
                      <a:r>
                        <a:rPr lang="en-US" sz="1100" b="0" i="0" u="none" strike="noStrike" dirty="0">
                          <a:solidFill>
                            <a:srgbClr val="000000"/>
                          </a:solidFill>
                          <a:effectLst/>
                          <a:latin typeface="Muli" panose="00000500000000000000" pitchFamily="2" charset="0"/>
                        </a:rPr>
                        <a:t>HD61*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494">
                <a:tc>
                  <a:txBody>
                    <a:bodyPr/>
                    <a:lstStyle/>
                    <a:p>
                      <a:pPr algn="ctr" fontAlgn="ctr"/>
                      <a:r>
                        <a:rPr lang="en-US" sz="1100" b="0" i="0" u="none" strike="noStrike" dirty="0">
                          <a:solidFill>
                            <a:srgbClr val="000000"/>
                          </a:solidFill>
                          <a:effectLst/>
                          <a:latin typeface="Muli" panose="00000500000000000000" pitchFamily="2" charset="0"/>
                        </a:rPr>
                        <a:t>HD82*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494">
                <a:tc>
                  <a:txBody>
                    <a:bodyPr/>
                    <a:lstStyle/>
                    <a:p>
                      <a:pPr algn="ctr" fontAlgn="ctr"/>
                      <a:r>
                        <a:rPr lang="en-US" sz="1100" b="0" i="0" u="none" strike="noStrike" dirty="0">
                          <a:solidFill>
                            <a:srgbClr val="000000"/>
                          </a:solidFill>
                          <a:effectLst/>
                          <a:latin typeface="Muli" panose="00000500000000000000" pitchFamily="2" charset="0"/>
                        </a:rPr>
                        <a:t>HD14*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494">
                <a:tc>
                  <a:txBody>
                    <a:bodyPr/>
                    <a:lstStyle/>
                    <a:p>
                      <a:pPr algn="ctr" fontAlgn="ctr"/>
                      <a:r>
                        <a:rPr lang="en-US" sz="1100" b="0" i="0" u="none" strike="noStrike" dirty="0">
                          <a:solidFill>
                            <a:srgbClr val="000000"/>
                          </a:solidFill>
                          <a:effectLst/>
                          <a:latin typeface="Muli" panose="00000500000000000000" pitchFamily="2" charset="0"/>
                        </a:rPr>
                        <a:t>HD54*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1494">
                <a:tc>
                  <a:txBody>
                    <a:bodyPr/>
                    <a:lstStyle/>
                    <a:p>
                      <a:pPr algn="ctr" fontAlgn="ctr"/>
                      <a:r>
                        <a:rPr lang="en-US" sz="1100" b="0" i="0" u="none" strike="noStrike" dirty="0">
                          <a:solidFill>
                            <a:srgbClr val="000000"/>
                          </a:solidFill>
                          <a:effectLst/>
                          <a:latin typeface="Muli" panose="00000500000000000000" pitchFamily="2" charset="0"/>
                        </a:rPr>
                        <a:t>HD91*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1494">
                <a:tc>
                  <a:txBody>
                    <a:bodyPr/>
                    <a:lstStyle/>
                    <a:p>
                      <a:pPr algn="ctr" fontAlgn="ctr"/>
                      <a:r>
                        <a:rPr lang="en-US" sz="1100" b="0" i="0" u="none" strike="noStrike" dirty="0">
                          <a:solidFill>
                            <a:srgbClr val="000000"/>
                          </a:solidFill>
                          <a:effectLst/>
                          <a:latin typeface="Muli" panose="00000500000000000000" pitchFamily="2" charset="0"/>
                        </a:rPr>
                        <a:t>HD28*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1494">
                <a:tc>
                  <a:txBody>
                    <a:bodyPr/>
                    <a:lstStyle/>
                    <a:p>
                      <a:pPr algn="ctr" fontAlgn="ctr"/>
                      <a:r>
                        <a:rPr lang="en-US" sz="1100" b="0" i="0" u="none" strike="noStrike" dirty="0">
                          <a:solidFill>
                            <a:srgbClr val="000000"/>
                          </a:solidFill>
                          <a:effectLst/>
                          <a:latin typeface="Muli" panose="00000500000000000000" pitchFamily="2" charset="0"/>
                        </a:rPr>
                        <a:t>HD58*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1494">
                <a:tc>
                  <a:txBody>
                    <a:bodyPr/>
                    <a:lstStyle/>
                    <a:p>
                      <a:pPr algn="ctr" fontAlgn="ctr"/>
                      <a:r>
                        <a:rPr lang="en-US" sz="1100" b="0" i="0" u="none" strike="noStrike" dirty="0">
                          <a:solidFill>
                            <a:srgbClr val="000000"/>
                          </a:solidFill>
                          <a:effectLst/>
                          <a:latin typeface="Muli" panose="00000500000000000000" pitchFamily="2" charset="0"/>
                        </a:rPr>
                        <a:t>HD83*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1494">
                <a:tc>
                  <a:txBody>
                    <a:bodyPr/>
                    <a:lstStyle/>
                    <a:p>
                      <a:pPr algn="ctr" fontAlgn="ctr"/>
                      <a:r>
                        <a:rPr lang="en-US" sz="1100" b="0" i="0" u="none" strike="noStrike" dirty="0">
                          <a:solidFill>
                            <a:srgbClr val="000000"/>
                          </a:solidFill>
                          <a:effectLst/>
                          <a:latin typeface="Muli" panose="00000500000000000000" pitchFamily="2" charset="0"/>
                        </a:rPr>
                        <a:t>HD72*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1494">
                <a:tc>
                  <a:txBody>
                    <a:bodyPr/>
                    <a:lstStyle/>
                    <a:p>
                      <a:pPr algn="ctr" fontAlgn="ctr"/>
                      <a:r>
                        <a:rPr lang="en-US" sz="1100" b="0" i="0" u="none" strike="noStrike" dirty="0">
                          <a:solidFill>
                            <a:srgbClr val="000000"/>
                          </a:solidFill>
                          <a:effectLst/>
                          <a:latin typeface="Muli" panose="00000500000000000000" pitchFamily="2" charset="0"/>
                        </a:rPr>
                        <a:t>HD60*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1494">
                <a:tc>
                  <a:txBody>
                    <a:bodyPr/>
                    <a:lstStyle/>
                    <a:p>
                      <a:pPr algn="ctr" fontAlgn="ctr"/>
                      <a:r>
                        <a:rPr lang="en-US" sz="1100" b="0" i="0" u="none" strike="noStrike" dirty="0">
                          <a:solidFill>
                            <a:srgbClr val="000000"/>
                          </a:solidFill>
                          <a:effectLst/>
                          <a:latin typeface="Muli" panose="00000500000000000000" pitchFamily="2" charset="0"/>
                        </a:rPr>
                        <a:t>HD40*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1494">
                <a:tc>
                  <a:txBody>
                    <a:bodyPr/>
                    <a:lstStyle/>
                    <a:p>
                      <a:pPr algn="ctr" fontAlgn="ctr"/>
                      <a:r>
                        <a:rPr lang="en-US" sz="1100" b="0" i="0" u="none" strike="noStrike" dirty="0">
                          <a:solidFill>
                            <a:srgbClr val="000000"/>
                          </a:solidFill>
                          <a:effectLst/>
                          <a:latin typeface="Muli" panose="00000500000000000000" pitchFamily="2" charset="0"/>
                        </a:rPr>
                        <a:t>HD73*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1494">
                <a:tc>
                  <a:txBody>
                    <a:bodyPr/>
                    <a:lstStyle/>
                    <a:p>
                      <a:pPr algn="ctr" fontAlgn="ctr"/>
                      <a:r>
                        <a:rPr lang="en-US" sz="1100" b="0" i="0" u="none" strike="noStrike" dirty="0">
                          <a:solidFill>
                            <a:srgbClr val="000000"/>
                          </a:solidFill>
                          <a:effectLst/>
                          <a:latin typeface="Muli" panose="00000500000000000000" pitchFamily="2" charset="0"/>
                        </a:rPr>
                        <a:t>HD27*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0" i="0" u="none" strike="noStrike" dirty="0">
                          <a:solidFill>
                            <a:srgbClr val="000000"/>
                          </a:solidFill>
                          <a:effectLst/>
                          <a:latin typeface="Muli" panose="00000500000000000000" pitchFamily="2" charset="0"/>
                        </a:rPr>
                        <a:t>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273145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chemeClr val="tx1">
                    <a:lumMod val="65000"/>
                    <a:lumOff val="35000"/>
                  </a:schemeClr>
                </a:solidFill>
                <a:latin typeface="Muli" panose="00000500000000000000" pitchFamily="2" charset="0"/>
              </a:rPr>
              <a:t>VIRGINIA: STATE HOUSE TARGETS cont’d</a:t>
            </a: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29</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96598391"/>
              </p:ext>
            </p:extLst>
          </p:nvPr>
        </p:nvGraphicFramePr>
        <p:xfrm>
          <a:off x="969707" y="1777697"/>
          <a:ext cx="10252583" cy="4651383"/>
        </p:xfrm>
        <a:graphic>
          <a:graphicData uri="http://schemas.openxmlformats.org/drawingml/2006/table">
            <a:tbl>
              <a:tblPr/>
              <a:tblGrid>
                <a:gridCol w="1319489">
                  <a:extLst>
                    <a:ext uri="{9D8B030D-6E8A-4147-A177-3AD203B41FA5}">
                      <a16:colId xmlns:a16="http://schemas.microsoft.com/office/drawing/2014/main" val="20000"/>
                    </a:ext>
                  </a:extLst>
                </a:gridCol>
                <a:gridCol w="818994">
                  <a:extLst>
                    <a:ext uri="{9D8B030D-6E8A-4147-A177-3AD203B41FA5}">
                      <a16:colId xmlns:a16="http://schemas.microsoft.com/office/drawing/2014/main" val="20001"/>
                    </a:ext>
                  </a:extLst>
                </a:gridCol>
                <a:gridCol w="1622820">
                  <a:extLst>
                    <a:ext uri="{9D8B030D-6E8A-4147-A177-3AD203B41FA5}">
                      <a16:colId xmlns:a16="http://schemas.microsoft.com/office/drawing/2014/main" val="20002"/>
                    </a:ext>
                  </a:extLst>
                </a:gridCol>
                <a:gridCol w="1622820">
                  <a:extLst>
                    <a:ext uri="{9D8B030D-6E8A-4147-A177-3AD203B41FA5}">
                      <a16:colId xmlns:a16="http://schemas.microsoft.com/office/drawing/2014/main" val="20003"/>
                    </a:ext>
                  </a:extLst>
                </a:gridCol>
                <a:gridCol w="1622820">
                  <a:extLst>
                    <a:ext uri="{9D8B030D-6E8A-4147-A177-3AD203B41FA5}">
                      <a16:colId xmlns:a16="http://schemas.microsoft.com/office/drawing/2014/main" val="20004"/>
                    </a:ext>
                  </a:extLst>
                </a:gridCol>
                <a:gridCol w="1622820">
                  <a:extLst>
                    <a:ext uri="{9D8B030D-6E8A-4147-A177-3AD203B41FA5}">
                      <a16:colId xmlns:a16="http://schemas.microsoft.com/office/drawing/2014/main" val="20005"/>
                    </a:ext>
                  </a:extLst>
                </a:gridCol>
                <a:gridCol w="1622820">
                  <a:extLst>
                    <a:ext uri="{9D8B030D-6E8A-4147-A177-3AD203B41FA5}">
                      <a16:colId xmlns:a16="http://schemas.microsoft.com/office/drawing/2014/main" val="20006"/>
                    </a:ext>
                  </a:extLst>
                </a:gridCol>
              </a:tblGrid>
              <a:tr h="897344">
                <a:tc>
                  <a:txBody>
                    <a:bodyPr/>
                    <a:lstStyle/>
                    <a:p>
                      <a:pPr algn="ctr" fontAlgn="ctr"/>
                      <a:r>
                        <a:rPr lang="en-US" sz="800" b="0" i="0" u="none" strike="noStrike" dirty="0">
                          <a:solidFill>
                            <a:srgbClr val="000000"/>
                          </a:solidFill>
                          <a:effectLst/>
                          <a:latin typeface="Muli" panose="00000500000000000000" pitchFamily="2"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HELD BY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PROJECTED 2-WAY RESULT W/OUT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PROJECTED 2-WAY RESULT W/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REGISTRATION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TURNOUT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COMBINED REG AND TURNOUT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97581">
                <a:tc>
                  <a:txBody>
                    <a:bodyPr/>
                    <a:lstStyle/>
                    <a:p>
                      <a:pPr algn="ctr" fontAlgn="ctr"/>
                      <a:r>
                        <a:rPr lang="en-US" sz="1000" b="0" i="0" u="none" strike="noStrike" dirty="0">
                          <a:solidFill>
                            <a:srgbClr val="000000"/>
                          </a:solidFill>
                          <a:effectLst/>
                          <a:latin typeface="Muli" panose="00000500000000000000" pitchFamily="2" charset="0"/>
                        </a:rPr>
                        <a:t>HD62*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0" i="0" u="none" strike="noStrike" dirty="0">
                          <a:solidFill>
                            <a:srgbClr val="000000"/>
                          </a:solidFill>
                          <a:effectLst/>
                          <a:latin typeface="Muli" panose="00000500000000000000" pitchFamily="2"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581">
                <a:tc>
                  <a:txBody>
                    <a:bodyPr/>
                    <a:lstStyle/>
                    <a:p>
                      <a:pPr algn="ctr" fontAlgn="ctr"/>
                      <a:r>
                        <a:rPr lang="en-US" sz="1000" b="0" i="0" u="none" strike="noStrike" dirty="0">
                          <a:solidFill>
                            <a:srgbClr val="000000"/>
                          </a:solidFill>
                          <a:effectLst/>
                          <a:latin typeface="Muli" panose="00000500000000000000" pitchFamily="2" charset="0"/>
                        </a:rPr>
                        <a:t>HD10*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7581">
                <a:tc>
                  <a:txBody>
                    <a:bodyPr/>
                    <a:lstStyle/>
                    <a:p>
                      <a:pPr algn="ctr" fontAlgn="ctr"/>
                      <a:r>
                        <a:rPr lang="en-US" sz="1000" b="0" i="0" u="none" strike="noStrike" dirty="0">
                          <a:solidFill>
                            <a:srgbClr val="000000"/>
                          </a:solidFill>
                          <a:effectLst/>
                          <a:latin typeface="Muli" panose="00000500000000000000" pitchFamily="2" charset="0"/>
                        </a:rPr>
                        <a:t>HD76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0" i="0" u="none" strike="noStrike" dirty="0">
                          <a:solidFill>
                            <a:srgbClr val="000000"/>
                          </a:solidFill>
                          <a:effectLst/>
                          <a:latin typeface="Muli" panose="00000500000000000000" pitchFamily="2" charset="0"/>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7581">
                <a:tc>
                  <a:txBody>
                    <a:bodyPr/>
                    <a:lstStyle/>
                    <a:p>
                      <a:pPr algn="ctr" fontAlgn="ctr"/>
                      <a:r>
                        <a:rPr lang="en-US" sz="1000" b="0" i="0" u="none" strike="noStrike" dirty="0">
                          <a:solidFill>
                            <a:srgbClr val="000000"/>
                          </a:solidFill>
                          <a:effectLst/>
                          <a:latin typeface="Muli" panose="00000500000000000000" pitchFamily="2" charset="0"/>
                        </a:rPr>
                        <a:t>HD85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7581">
                <a:tc>
                  <a:txBody>
                    <a:bodyPr/>
                    <a:lstStyle/>
                    <a:p>
                      <a:pPr algn="ctr" fontAlgn="ctr"/>
                      <a:r>
                        <a:rPr lang="en-US" sz="1000" b="0" i="0" u="none" strike="noStrike" dirty="0">
                          <a:solidFill>
                            <a:srgbClr val="000000"/>
                          </a:solidFill>
                          <a:effectLst/>
                          <a:latin typeface="Muli" panose="00000500000000000000" pitchFamily="2" charset="0"/>
                        </a:rPr>
                        <a:t>HD84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0" i="0" u="none" strike="noStrike" dirty="0">
                          <a:solidFill>
                            <a:srgbClr val="000000"/>
                          </a:solidFill>
                          <a:effectLst/>
                          <a:latin typeface="Muli" panose="00000500000000000000" pitchFamily="2" charset="0"/>
                        </a:rPr>
                        <a:t>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7581">
                <a:tc>
                  <a:txBody>
                    <a:bodyPr/>
                    <a:lstStyle/>
                    <a:p>
                      <a:pPr algn="ctr" fontAlgn="ctr"/>
                      <a:r>
                        <a:rPr lang="en-US" sz="1000" b="0" i="0" u="none" strike="noStrike" dirty="0">
                          <a:solidFill>
                            <a:srgbClr val="000000"/>
                          </a:solidFill>
                          <a:effectLst/>
                          <a:latin typeface="Muli" panose="00000500000000000000" pitchFamily="2" charset="0"/>
                        </a:rPr>
                        <a:t>HD51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7581">
                <a:tc>
                  <a:txBody>
                    <a:bodyPr/>
                    <a:lstStyle/>
                    <a:p>
                      <a:pPr algn="ctr" fontAlgn="ctr"/>
                      <a:r>
                        <a:rPr lang="en-US" sz="1000" b="0" i="0" u="none" strike="noStrike" dirty="0">
                          <a:solidFill>
                            <a:srgbClr val="000000"/>
                          </a:solidFill>
                          <a:effectLst/>
                          <a:latin typeface="Muli" panose="00000500000000000000" pitchFamily="2" charset="0"/>
                        </a:rPr>
                        <a:t>HD68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7581">
                <a:tc>
                  <a:txBody>
                    <a:bodyPr/>
                    <a:lstStyle/>
                    <a:p>
                      <a:pPr algn="ctr" fontAlgn="ctr"/>
                      <a:r>
                        <a:rPr lang="en-US" sz="1000" b="0" i="0" u="none" strike="noStrike" dirty="0">
                          <a:solidFill>
                            <a:srgbClr val="000000"/>
                          </a:solidFill>
                          <a:effectLst/>
                          <a:latin typeface="Muli" panose="00000500000000000000" pitchFamily="2" charset="0"/>
                        </a:rPr>
                        <a:t>HD94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0" i="0" u="none" strike="noStrike" dirty="0">
                          <a:solidFill>
                            <a:srgbClr val="000000"/>
                          </a:solidFill>
                          <a:effectLst/>
                          <a:latin typeface="Muli" panose="00000500000000000000" pitchFamily="2" charset="0"/>
                        </a:rPr>
                        <a:t>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7581">
                <a:tc>
                  <a:txBody>
                    <a:bodyPr/>
                    <a:lstStyle/>
                    <a:p>
                      <a:pPr algn="ctr" fontAlgn="ctr"/>
                      <a:r>
                        <a:rPr lang="en-US" sz="1000" b="0" i="0" u="none" strike="noStrike" dirty="0">
                          <a:solidFill>
                            <a:srgbClr val="000000"/>
                          </a:solidFill>
                          <a:effectLst/>
                          <a:latin typeface="Muli" panose="00000500000000000000" pitchFamily="2" charset="0"/>
                        </a:rPr>
                        <a:t>HD50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7581">
                <a:tc>
                  <a:txBody>
                    <a:bodyPr/>
                    <a:lstStyle/>
                    <a:p>
                      <a:pPr algn="ctr" fontAlgn="ctr"/>
                      <a:r>
                        <a:rPr lang="en-US" sz="1000" b="0" i="0" u="none" strike="noStrike" dirty="0">
                          <a:solidFill>
                            <a:srgbClr val="000000"/>
                          </a:solidFill>
                          <a:effectLst/>
                          <a:latin typeface="Muli" panose="00000500000000000000" pitchFamily="2" charset="0"/>
                        </a:rPr>
                        <a:t>HD13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7581">
                <a:tc>
                  <a:txBody>
                    <a:bodyPr/>
                    <a:lstStyle/>
                    <a:p>
                      <a:pPr algn="ctr" fontAlgn="ctr"/>
                      <a:r>
                        <a:rPr lang="en-US" sz="1000" b="0" i="0" u="none" strike="noStrike" dirty="0">
                          <a:solidFill>
                            <a:srgbClr val="000000"/>
                          </a:solidFill>
                          <a:effectLst/>
                          <a:latin typeface="Muli" panose="00000500000000000000" pitchFamily="2" charset="0"/>
                        </a:rPr>
                        <a:t>HD31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7581">
                <a:tc>
                  <a:txBody>
                    <a:bodyPr/>
                    <a:lstStyle/>
                    <a:p>
                      <a:pPr algn="ctr" fontAlgn="ctr"/>
                      <a:r>
                        <a:rPr lang="en-US" sz="1000" b="0" i="0" u="none" strike="noStrike" dirty="0">
                          <a:solidFill>
                            <a:srgbClr val="000000"/>
                          </a:solidFill>
                          <a:effectLst/>
                          <a:latin typeface="Muli" panose="00000500000000000000" pitchFamily="2" charset="0"/>
                        </a:rPr>
                        <a:t>HD100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0" i="0" u="none" strike="noStrike" dirty="0">
                          <a:solidFill>
                            <a:srgbClr val="000000"/>
                          </a:solidFill>
                          <a:effectLst/>
                          <a:latin typeface="Muli" panose="00000500000000000000" pitchFamily="2" charset="0"/>
                        </a:rPr>
                        <a:t>47.7%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7581">
                <a:tc>
                  <a:txBody>
                    <a:bodyPr/>
                    <a:lstStyle/>
                    <a:p>
                      <a:pPr algn="ctr" fontAlgn="ctr"/>
                      <a:r>
                        <a:rPr lang="en-US" sz="1000" b="0" i="0" u="none" strike="noStrike" dirty="0">
                          <a:solidFill>
                            <a:srgbClr val="000000"/>
                          </a:solidFill>
                          <a:effectLst/>
                          <a:latin typeface="Muli" panose="00000500000000000000" pitchFamily="2" charset="0"/>
                        </a:rPr>
                        <a:t>HD42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7581">
                <a:tc>
                  <a:txBody>
                    <a:bodyPr/>
                    <a:lstStyle/>
                    <a:p>
                      <a:pPr algn="ctr" fontAlgn="ctr"/>
                      <a:r>
                        <a:rPr lang="en-US" sz="1000" b="0" i="0" u="none" strike="noStrike" dirty="0">
                          <a:solidFill>
                            <a:srgbClr val="000000"/>
                          </a:solidFill>
                          <a:effectLst/>
                          <a:latin typeface="Muli" panose="00000500000000000000" pitchFamily="2" charset="0"/>
                        </a:rPr>
                        <a:t>HD67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7581">
                <a:tc>
                  <a:txBody>
                    <a:bodyPr/>
                    <a:lstStyle/>
                    <a:p>
                      <a:pPr algn="ctr" fontAlgn="ctr"/>
                      <a:r>
                        <a:rPr lang="en-US" sz="1000" b="0" i="0" u="none" strike="noStrike" dirty="0">
                          <a:solidFill>
                            <a:srgbClr val="000000"/>
                          </a:solidFill>
                          <a:effectLst/>
                          <a:latin typeface="Muli" panose="00000500000000000000" pitchFamily="2" charset="0"/>
                        </a:rPr>
                        <a:t>HD21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7581">
                <a:tc>
                  <a:txBody>
                    <a:bodyPr/>
                    <a:lstStyle/>
                    <a:p>
                      <a:pPr algn="ctr" fontAlgn="ctr"/>
                      <a:r>
                        <a:rPr lang="en-US" sz="1000" b="0" i="0" u="none" strike="noStrike" dirty="0">
                          <a:solidFill>
                            <a:srgbClr val="000000"/>
                          </a:solidFill>
                          <a:effectLst/>
                          <a:latin typeface="Muli" panose="00000500000000000000" pitchFamily="2" charset="0"/>
                        </a:rPr>
                        <a:t>HD32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7581">
                <a:tc>
                  <a:txBody>
                    <a:bodyPr/>
                    <a:lstStyle/>
                    <a:p>
                      <a:pPr algn="ctr" fontAlgn="ctr"/>
                      <a:r>
                        <a:rPr lang="en-US" sz="1000" b="0" i="0" u="none" strike="noStrike" dirty="0">
                          <a:solidFill>
                            <a:srgbClr val="000000"/>
                          </a:solidFill>
                          <a:effectLst/>
                          <a:latin typeface="Muli" panose="00000500000000000000" pitchFamily="2" charset="0"/>
                        </a:rPr>
                        <a:t>HD93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7581">
                <a:tc>
                  <a:txBody>
                    <a:bodyPr/>
                    <a:lstStyle/>
                    <a:p>
                      <a:pPr algn="ctr" fontAlgn="ctr"/>
                      <a:r>
                        <a:rPr lang="en-US" sz="1000" b="0" i="0" u="none" strike="noStrike" dirty="0">
                          <a:solidFill>
                            <a:srgbClr val="000000"/>
                          </a:solidFill>
                          <a:effectLst/>
                          <a:latin typeface="Muli" panose="00000500000000000000" pitchFamily="2" charset="0"/>
                        </a:rPr>
                        <a:t>HD87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7581">
                <a:tc>
                  <a:txBody>
                    <a:bodyPr/>
                    <a:lstStyle/>
                    <a:p>
                      <a:pPr algn="ctr" fontAlgn="ctr"/>
                      <a:r>
                        <a:rPr lang="en-US" sz="1000" b="0" i="0" u="none" strike="noStrike" dirty="0">
                          <a:solidFill>
                            <a:srgbClr val="000000"/>
                          </a:solidFill>
                          <a:effectLst/>
                          <a:latin typeface="Muli" panose="00000500000000000000" pitchFamily="2" charset="0"/>
                        </a:rPr>
                        <a:t>HD2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effectLst/>
                          <a:latin typeface="Muli" panose="00000500000000000000" pitchFamily="2"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dirty="0">
                          <a:solidFill>
                            <a:srgbClr val="000000"/>
                          </a:solidFill>
                          <a:effectLst/>
                          <a:latin typeface="Muli" panose="00000500000000000000" pitchFamily="2" charset="0"/>
                        </a:rPr>
                        <a:t>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230110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p:nvPr/>
        </p:nvSpPr>
        <p:spPr>
          <a:xfrm>
            <a:off x="-47625" y="-142875"/>
            <a:ext cx="12253777" cy="69484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dirty="0">
              <a:solidFill>
                <a:srgbClr val="F2F2F2"/>
              </a:solidFill>
              <a:latin typeface="Calibri"/>
              <a:ea typeface="Calibri"/>
              <a:cs typeface="Calibri"/>
              <a:sym typeface="Calibri"/>
            </a:endParaRPr>
          </a:p>
          <a:p>
            <a:pPr marL="0" marR="0" lvl="0" indent="0" algn="ctr" rtl="0">
              <a:spcBef>
                <a:spcPts val="0"/>
              </a:spcBef>
              <a:spcAft>
                <a:spcPts val="0"/>
              </a:spcAft>
              <a:buNone/>
            </a:pPr>
            <a:endParaRPr sz="3600" dirty="0">
              <a:solidFill>
                <a:srgbClr val="F2F2F2"/>
              </a:solidFill>
              <a:latin typeface="Calibri"/>
              <a:ea typeface="Calibri"/>
              <a:cs typeface="Calibri"/>
              <a:sym typeface="Calibri"/>
            </a:endParaRPr>
          </a:p>
        </p:txBody>
      </p:sp>
      <p:grpSp>
        <p:nvGrpSpPr>
          <p:cNvPr id="244" name="Shape 244"/>
          <p:cNvGrpSpPr/>
          <p:nvPr/>
        </p:nvGrpSpPr>
        <p:grpSpPr>
          <a:xfrm>
            <a:off x="2458721" y="870320"/>
            <a:ext cx="9733279" cy="5682880"/>
            <a:chOff x="0" y="90459"/>
            <a:chExt cx="9733279" cy="5682880"/>
          </a:xfrm>
        </p:grpSpPr>
        <p:sp>
          <p:nvSpPr>
            <p:cNvPr id="245" name="Shape 245"/>
            <p:cNvSpPr/>
            <p:nvPr/>
          </p:nvSpPr>
          <p:spPr>
            <a:xfrm>
              <a:off x="0" y="119231"/>
              <a:ext cx="2433320" cy="613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6" name="Shape 246"/>
            <p:cNvSpPr txBox="1"/>
            <p:nvPr/>
          </p:nvSpPr>
          <p:spPr>
            <a:xfrm>
              <a:off x="0" y="119231"/>
              <a:ext cx="2433320" cy="613800"/>
            </a:xfrm>
            <a:prstGeom prst="rect">
              <a:avLst/>
            </a:prstGeom>
            <a:noFill/>
            <a:ln>
              <a:noFill/>
            </a:ln>
          </p:spPr>
          <p:txBody>
            <a:bodyPr spcFirstLastPara="1" wrap="square" lIns="220450" tIns="78725" rIns="220450" bIns="78725" anchor="ctr" anchorCtr="0">
              <a:noAutofit/>
            </a:bodyPr>
            <a:lstStyle/>
            <a:p>
              <a:pPr marL="0" marR="0" lvl="0" indent="0" algn="r" rtl="0">
                <a:lnSpc>
                  <a:spcPct val="90000"/>
                </a:lnSpc>
                <a:spcBef>
                  <a:spcPts val="0"/>
                </a:spcBef>
                <a:spcAft>
                  <a:spcPts val="0"/>
                </a:spcAft>
                <a:buNone/>
              </a:pPr>
              <a:r>
                <a:rPr lang="en-US" sz="3100" dirty="0">
                  <a:solidFill>
                    <a:schemeClr val="dk1"/>
                  </a:solidFill>
                  <a:latin typeface="Calibri"/>
                  <a:ea typeface="Calibri"/>
                  <a:cs typeface="Calibri"/>
                  <a:sym typeface="Calibri"/>
                </a:rPr>
                <a:t>2018</a:t>
              </a:r>
              <a:endParaRPr dirty="0"/>
            </a:p>
          </p:txBody>
        </p:sp>
        <p:sp>
          <p:nvSpPr>
            <p:cNvPr id="247" name="Shape 247"/>
            <p:cNvSpPr/>
            <p:nvPr/>
          </p:nvSpPr>
          <p:spPr>
            <a:xfrm>
              <a:off x="2433319" y="90459"/>
              <a:ext cx="486664" cy="671343"/>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8" name="Shape 248"/>
            <p:cNvSpPr/>
            <p:nvPr/>
          </p:nvSpPr>
          <p:spPr>
            <a:xfrm>
              <a:off x="3114649" y="90459"/>
              <a:ext cx="6618630" cy="6713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9" name="Shape 249"/>
            <p:cNvSpPr txBox="1"/>
            <p:nvPr/>
          </p:nvSpPr>
          <p:spPr>
            <a:xfrm>
              <a:off x="3114649" y="90459"/>
              <a:ext cx="6618630" cy="671343"/>
            </a:xfrm>
            <a:prstGeom prst="rect">
              <a:avLst/>
            </a:prstGeom>
            <a:solidFill>
              <a:srgbClr val="002E6C"/>
            </a:solidFill>
            <a:ln>
              <a:noFill/>
            </a:ln>
          </p:spPr>
          <p:txBody>
            <a:bodyPr spcFirstLastPara="1" wrap="square" lIns="118100" tIns="118100" rIns="118100" bIns="118100" anchor="ctr" anchorCtr="0">
              <a:noAutofit/>
            </a:bodyPr>
            <a:lstStyle/>
            <a:p>
              <a:pPr marL="285750" marR="0" lvl="1" indent="-285750" algn="l" rtl="0">
                <a:lnSpc>
                  <a:spcPct val="90000"/>
                </a:lnSpc>
                <a:spcBef>
                  <a:spcPts val="0"/>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MID-TERM ELECTIONS</a:t>
              </a:r>
              <a:endParaRPr dirty="0"/>
            </a:p>
          </p:txBody>
        </p:sp>
        <p:sp>
          <p:nvSpPr>
            <p:cNvPr id="250" name="Shape 250"/>
            <p:cNvSpPr/>
            <p:nvPr/>
          </p:nvSpPr>
          <p:spPr>
            <a:xfrm>
              <a:off x="0" y="1372115"/>
              <a:ext cx="2430943" cy="613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1" name="Shape 251"/>
            <p:cNvSpPr txBox="1"/>
            <p:nvPr/>
          </p:nvSpPr>
          <p:spPr>
            <a:xfrm>
              <a:off x="0" y="1372115"/>
              <a:ext cx="2430943" cy="613800"/>
            </a:xfrm>
            <a:prstGeom prst="rect">
              <a:avLst/>
            </a:prstGeom>
            <a:noFill/>
            <a:ln>
              <a:noFill/>
            </a:ln>
          </p:spPr>
          <p:txBody>
            <a:bodyPr spcFirstLastPara="1" wrap="square" lIns="220450" tIns="78725" rIns="220450" bIns="78725" anchor="ctr" anchorCtr="0">
              <a:noAutofit/>
            </a:bodyPr>
            <a:lstStyle/>
            <a:p>
              <a:pPr marL="0" marR="0" lvl="0" indent="0" algn="r" rtl="0">
                <a:lnSpc>
                  <a:spcPct val="90000"/>
                </a:lnSpc>
                <a:spcBef>
                  <a:spcPts val="0"/>
                </a:spcBef>
                <a:spcAft>
                  <a:spcPts val="0"/>
                </a:spcAft>
                <a:buNone/>
              </a:pPr>
              <a:r>
                <a:rPr lang="en-US" sz="3100" dirty="0">
                  <a:solidFill>
                    <a:schemeClr val="dk1"/>
                  </a:solidFill>
                  <a:latin typeface="Calibri"/>
                  <a:ea typeface="Calibri"/>
                  <a:cs typeface="Calibri"/>
                  <a:sym typeface="Calibri"/>
                </a:rPr>
                <a:t>2019 </a:t>
              </a:r>
              <a:endParaRPr dirty="0"/>
            </a:p>
          </p:txBody>
        </p:sp>
        <p:sp>
          <p:nvSpPr>
            <p:cNvPr id="252" name="Shape 252"/>
            <p:cNvSpPr/>
            <p:nvPr/>
          </p:nvSpPr>
          <p:spPr>
            <a:xfrm>
              <a:off x="2430943" y="873403"/>
              <a:ext cx="486188" cy="1611225"/>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3" name="Shape 253"/>
            <p:cNvSpPr/>
            <p:nvPr/>
          </p:nvSpPr>
          <p:spPr>
            <a:xfrm>
              <a:off x="3111607" y="873403"/>
              <a:ext cx="6612166" cy="161122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4" name="Shape 254"/>
            <p:cNvSpPr txBox="1"/>
            <p:nvPr/>
          </p:nvSpPr>
          <p:spPr>
            <a:xfrm>
              <a:off x="3111607" y="873403"/>
              <a:ext cx="6612166" cy="1611225"/>
            </a:xfrm>
            <a:prstGeom prst="rect">
              <a:avLst/>
            </a:prstGeom>
            <a:solidFill>
              <a:srgbClr val="002E6C"/>
            </a:solidFill>
            <a:ln>
              <a:noFill/>
            </a:ln>
          </p:spPr>
          <p:txBody>
            <a:bodyPr spcFirstLastPara="1" wrap="square" lIns="118100" tIns="118100" rIns="118100" bIns="118100" anchor="ctr" anchorCtr="0">
              <a:noAutofit/>
            </a:bodyPr>
            <a:lstStyle/>
            <a:p>
              <a:pPr marL="285750" marR="0" lvl="1" indent="-285750" algn="l" rtl="0">
                <a:lnSpc>
                  <a:spcPct val="90000"/>
                </a:lnSpc>
                <a:spcBef>
                  <a:spcPts val="0"/>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FAIR LINES (REDISTRICTING)</a:t>
              </a:r>
              <a:endParaRPr dirty="0"/>
            </a:p>
            <a:p>
              <a:pPr marL="285750" marR="0" lvl="1" indent="-285750" algn="l" rtl="0">
                <a:lnSpc>
                  <a:spcPct val="90000"/>
                </a:lnSpc>
                <a:spcBef>
                  <a:spcPts val="465"/>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STAND UP AND BE COUNTED – CENSUS 2020 GROUND GAME  </a:t>
              </a:r>
              <a:endParaRPr dirty="0"/>
            </a:p>
          </p:txBody>
        </p:sp>
        <p:sp>
          <p:nvSpPr>
            <p:cNvPr id="255" name="Shape 255"/>
            <p:cNvSpPr/>
            <p:nvPr/>
          </p:nvSpPr>
          <p:spPr>
            <a:xfrm>
              <a:off x="0" y="3094940"/>
              <a:ext cx="2430943" cy="613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6" name="Shape 256"/>
            <p:cNvSpPr txBox="1"/>
            <p:nvPr/>
          </p:nvSpPr>
          <p:spPr>
            <a:xfrm>
              <a:off x="0" y="3094940"/>
              <a:ext cx="2430943" cy="613800"/>
            </a:xfrm>
            <a:prstGeom prst="rect">
              <a:avLst/>
            </a:prstGeom>
            <a:noFill/>
            <a:ln>
              <a:noFill/>
            </a:ln>
          </p:spPr>
          <p:txBody>
            <a:bodyPr spcFirstLastPara="1" wrap="square" lIns="220450" tIns="78725" rIns="220450" bIns="78725" anchor="ctr" anchorCtr="0">
              <a:noAutofit/>
            </a:bodyPr>
            <a:lstStyle/>
            <a:p>
              <a:pPr marL="0" marR="0" lvl="0" indent="0" algn="r" rtl="0">
                <a:lnSpc>
                  <a:spcPct val="90000"/>
                </a:lnSpc>
                <a:spcBef>
                  <a:spcPts val="0"/>
                </a:spcBef>
                <a:spcAft>
                  <a:spcPts val="0"/>
                </a:spcAft>
                <a:buNone/>
              </a:pPr>
              <a:r>
                <a:rPr lang="en-US" sz="3100" dirty="0">
                  <a:solidFill>
                    <a:schemeClr val="dk1"/>
                  </a:solidFill>
                  <a:latin typeface="Calibri"/>
                  <a:ea typeface="Calibri"/>
                  <a:cs typeface="Calibri"/>
                  <a:sym typeface="Calibri"/>
                </a:rPr>
                <a:t>2020 </a:t>
              </a:r>
              <a:endParaRPr dirty="0"/>
            </a:p>
          </p:txBody>
        </p:sp>
        <p:sp>
          <p:nvSpPr>
            <p:cNvPr id="257" name="Shape 257"/>
            <p:cNvSpPr/>
            <p:nvPr/>
          </p:nvSpPr>
          <p:spPr>
            <a:xfrm>
              <a:off x="2430943" y="2596228"/>
              <a:ext cx="486188" cy="1611225"/>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8" name="Shape 258"/>
            <p:cNvSpPr/>
            <p:nvPr/>
          </p:nvSpPr>
          <p:spPr>
            <a:xfrm>
              <a:off x="3111607" y="2596228"/>
              <a:ext cx="6612166" cy="161122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9" name="Shape 259"/>
            <p:cNvSpPr txBox="1"/>
            <p:nvPr/>
          </p:nvSpPr>
          <p:spPr>
            <a:xfrm>
              <a:off x="3111607" y="2596228"/>
              <a:ext cx="6612166" cy="1611225"/>
            </a:xfrm>
            <a:prstGeom prst="rect">
              <a:avLst/>
            </a:prstGeom>
            <a:solidFill>
              <a:srgbClr val="002E6C"/>
            </a:solidFill>
            <a:ln>
              <a:noFill/>
            </a:ln>
          </p:spPr>
          <p:txBody>
            <a:bodyPr spcFirstLastPara="1" wrap="square" lIns="118100" tIns="118100" rIns="118100" bIns="118100" anchor="ctr" anchorCtr="0">
              <a:noAutofit/>
            </a:bodyPr>
            <a:lstStyle/>
            <a:p>
              <a:pPr marL="285750" marR="0" lvl="1" indent="-285750" algn="l" rtl="0">
                <a:lnSpc>
                  <a:spcPct val="90000"/>
                </a:lnSpc>
                <a:spcBef>
                  <a:spcPts val="0"/>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59th QUADRENNIAL U.S. PRESIDENTIAL ELECTION</a:t>
              </a:r>
              <a:endParaRPr sz="3100" b="0" i="0" u="none" strike="noStrike" cap="none" dirty="0">
                <a:solidFill>
                  <a:schemeClr val="lt1"/>
                </a:solidFill>
                <a:latin typeface="Calibri"/>
                <a:ea typeface="Calibri"/>
                <a:cs typeface="Calibri"/>
                <a:sym typeface="Calibri"/>
              </a:endParaRPr>
            </a:p>
            <a:p>
              <a:pPr marL="285750" marR="0" lvl="1" indent="-285750" algn="l" rtl="0">
                <a:lnSpc>
                  <a:spcPct val="90000"/>
                </a:lnSpc>
                <a:spcBef>
                  <a:spcPts val="465"/>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2020 DECENNIAL CENSUS </a:t>
              </a:r>
              <a:endParaRPr sz="3100" b="0" i="0" u="none" strike="noStrike" cap="none" dirty="0">
                <a:solidFill>
                  <a:schemeClr val="lt1"/>
                </a:solidFill>
                <a:latin typeface="Calibri"/>
                <a:ea typeface="Calibri"/>
                <a:cs typeface="Calibri"/>
                <a:sym typeface="Calibri"/>
              </a:endParaRPr>
            </a:p>
          </p:txBody>
        </p:sp>
        <p:sp>
          <p:nvSpPr>
            <p:cNvPr id="260" name="Shape 260"/>
            <p:cNvSpPr/>
            <p:nvPr/>
          </p:nvSpPr>
          <p:spPr>
            <a:xfrm>
              <a:off x="0" y="4347825"/>
              <a:ext cx="2433320" cy="613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1" name="Shape 261"/>
            <p:cNvSpPr txBox="1"/>
            <p:nvPr/>
          </p:nvSpPr>
          <p:spPr>
            <a:xfrm>
              <a:off x="0" y="4347825"/>
              <a:ext cx="2433320" cy="613800"/>
            </a:xfrm>
            <a:prstGeom prst="rect">
              <a:avLst/>
            </a:prstGeom>
            <a:noFill/>
            <a:ln>
              <a:noFill/>
            </a:ln>
          </p:spPr>
          <p:txBody>
            <a:bodyPr spcFirstLastPara="1" wrap="square" lIns="220450" tIns="78725" rIns="220450" bIns="78725" anchor="ctr" anchorCtr="0">
              <a:noAutofit/>
            </a:bodyPr>
            <a:lstStyle/>
            <a:p>
              <a:pPr marL="0" marR="0" lvl="0" indent="0" algn="r" rtl="0">
                <a:lnSpc>
                  <a:spcPct val="90000"/>
                </a:lnSpc>
                <a:spcBef>
                  <a:spcPts val="0"/>
                </a:spcBef>
                <a:spcAft>
                  <a:spcPts val="0"/>
                </a:spcAft>
                <a:buNone/>
              </a:pPr>
              <a:r>
                <a:rPr lang="en-US" sz="3100" dirty="0">
                  <a:solidFill>
                    <a:schemeClr val="dk1"/>
                  </a:solidFill>
                  <a:latin typeface="Calibri"/>
                  <a:ea typeface="Calibri"/>
                  <a:cs typeface="Calibri"/>
                  <a:sym typeface="Calibri"/>
                </a:rPr>
                <a:t>2021 </a:t>
              </a:r>
              <a:endParaRPr dirty="0"/>
            </a:p>
          </p:txBody>
        </p:sp>
        <p:sp>
          <p:nvSpPr>
            <p:cNvPr id="262" name="Shape 262"/>
            <p:cNvSpPr/>
            <p:nvPr/>
          </p:nvSpPr>
          <p:spPr>
            <a:xfrm>
              <a:off x="2433319" y="4319053"/>
              <a:ext cx="486664" cy="671343"/>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3" name="Shape 263"/>
            <p:cNvSpPr/>
            <p:nvPr/>
          </p:nvSpPr>
          <p:spPr>
            <a:xfrm>
              <a:off x="3114649" y="4319053"/>
              <a:ext cx="6618630" cy="6713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4" name="Shape 264"/>
            <p:cNvSpPr txBox="1"/>
            <p:nvPr/>
          </p:nvSpPr>
          <p:spPr>
            <a:xfrm>
              <a:off x="3114649" y="4319053"/>
              <a:ext cx="6618630" cy="671343"/>
            </a:xfrm>
            <a:prstGeom prst="rect">
              <a:avLst/>
            </a:prstGeom>
            <a:solidFill>
              <a:srgbClr val="002E6C"/>
            </a:solidFill>
            <a:ln>
              <a:noFill/>
            </a:ln>
          </p:spPr>
          <p:txBody>
            <a:bodyPr spcFirstLastPara="1" wrap="square" lIns="118100" tIns="118100" rIns="118100" bIns="118100" anchor="ctr" anchorCtr="0">
              <a:noAutofit/>
            </a:bodyPr>
            <a:lstStyle/>
            <a:p>
              <a:pPr marL="285750" marR="0" lvl="1" indent="-285750" algn="l" rtl="0">
                <a:lnSpc>
                  <a:spcPct val="90000"/>
                </a:lnSpc>
                <a:spcBef>
                  <a:spcPts val="0"/>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 FAIR LINES (REDISTRICTING)</a:t>
              </a:r>
              <a:endParaRPr dirty="0"/>
            </a:p>
          </p:txBody>
        </p:sp>
        <p:sp>
          <p:nvSpPr>
            <p:cNvPr id="265" name="Shape 265"/>
            <p:cNvSpPr/>
            <p:nvPr/>
          </p:nvSpPr>
          <p:spPr>
            <a:xfrm>
              <a:off x="0" y="5130768"/>
              <a:ext cx="2433320" cy="613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6" name="Shape 266"/>
            <p:cNvSpPr txBox="1"/>
            <p:nvPr/>
          </p:nvSpPr>
          <p:spPr>
            <a:xfrm>
              <a:off x="0" y="5130768"/>
              <a:ext cx="2433320" cy="613800"/>
            </a:xfrm>
            <a:prstGeom prst="rect">
              <a:avLst/>
            </a:prstGeom>
            <a:noFill/>
            <a:ln>
              <a:noFill/>
            </a:ln>
          </p:spPr>
          <p:txBody>
            <a:bodyPr spcFirstLastPara="1" wrap="square" lIns="220450" tIns="78725" rIns="220450" bIns="78725" anchor="ctr" anchorCtr="0">
              <a:noAutofit/>
            </a:bodyPr>
            <a:lstStyle/>
            <a:p>
              <a:pPr marL="0" marR="0" lvl="0" indent="0" algn="r" rtl="0">
                <a:lnSpc>
                  <a:spcPct val="90000"/>
                </a:lnSpc>
                <a:spcBef>
                  <a:spcPts val="0"/>
                </a:spcBef>
                <a:spcAft>
                  <a:spcPts val="0"/>
                </a:spcAft>
                <a:buNone/>
              </a:pPr>
              <a:r>
                <a:rPr lang="en-US" sz="3100" dirty="0">
                  <a:solidFill>
                    <a:schemeClr val="dk1"/>
                  </a:solidFill>
                  <a:latin typeface="Calibri"/>
                  <a:ea typeface="Calibri"/>
                  <a:cs typeface="Calibri"/>
                  <a:sym typeface="Calibri"/>
                </a:rPr>
                <a:t>2022</a:t>
              </a:r>
              <a:endParaRPr dirty="0"/>
            </a:p>
          </p:txBody>
        </p:sp>
        <p:sp>
          <p:nvSpPr>
            <p:cNvPr id="267" name="Shape 267"/>
            <p:cNvSpPr/>
            <p:nvPr/>
          </p:nvSpPr>
          <p:spPr>
            <a:xfrm>
              <a:off x="2433319" y="5101996"/>
              <a:ext cx="486664" cy="671343"/>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8" name="Shape 268"/>
            <p:cNvSpPr/>
            <p:nvPr/>
          </p:nvSpPr>
          <p:spPr>
            <a:xfrm>
              <a:off x="3114649" y="5101996"/>
              <a:ext cx="6618630" cy="6713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9" name="Shape 269"/>
            <p:cNvSpPr txBox="1"/>
            <p:nvPr/>
          </p:nvSpPr>
          <p:spPr>
            <a:xfrm>
              <a:off x="3114649" y="5101996"/>
              <a:ext cx="6618630" cy="671343"/>
            </a:xfrm>
            <a:prstGeom prst="rect">
              <a:avLst/>
            </a:prstGeom>
            <a:solidFill>
              <a:srgbClr val="002E6C"/>
            </a:solidFill>
            <a:ln>
              <a:noFill/>
            </a:ln>
          </p:spPr>
          <p:txBody>
            <a:bodyPr spcFirstLastPara="1" wrap="square" lIns="118100" tIns="118100" rIns="118100" bIns="118100" anchor="ctr" anchorCtr="0">
              <a:noAutofit/>
            </a:bodyPr>
            <a:lstStyle/>
            <a:p>
              <a:pPr marL="285750" marR="0" lvl="1" indent="-285750" algn="l" rtl="0">
                <a:lnSpc>
                  <a:spcPct val="90000"/>
                </a:lnSpc>
                <a:spcBef>
                  <a:spcPts val="0"/>
                </a:spcBef>
                <a:spcAft>
                  <a:spcPts val="0"/>
                </a:spcAft>
                <a:buClr>
                  <a:schemeClr val="lt1"/>
                </a:buClr>
                <a:buSzPts val="3100"/>
                <a:buFont typeface="Calibri"/>
                <a:buChar char="•"/>
              </a:pPr>
              <a:r>
                <a:rPr lang="en-US" sz="3100" b="0" i="0" u="none" strike="noStrike" cap="none" dirty="0">
                  <a:solidFill>
                    <a:schemeClr val="lt1"/>
                  </a:solidFill>
                  <a:latin typeface="Calibri"/>
                  <a:ea typeface="Calibri"/>
                  <a:cs typeface="Calibri"/>
                  <a:sym typeface="Calibri"/>
                </a:rPr>
                <a:t>MID-TERM ELECTIONS </a:t>
              </a:r>
              <a:endParaRPr dirty="0"/>
            </a:p>
          </p:txBody>
        </p:sp>
      </p:grpSp>
      <p:pic>
        <p:nvPicPr>
          <p:cNvPr id="271" name="Shape 271"/>
          <p:cNvPicPr preferRelativeResize="0"/>
          <p:nvPr/>
        </p:nvPicPr>
        <p:blipFill rotWithShape="1">
          <a:blip r:embed="rId3">
            <a:alphaModFix/>
          </a:blip>
          <a:srcRect/>
          <a:stretch/>
        </p:blipFill>
        <p:spPr>
          <a:xfrm>
            <a:off x="369983" y="258365"/>
            <a:ext cx="749225" cy="749200"/>
          </a:xfrm>
          <a:prstGeom prst="rect">
            <a:avLst/>
          </a:prstGeom>
          <a:noFill/>
          <a:ln>
            <a:noFill/>
          </a:ln>
        </p:spPr>
      </p:pic>
      <p:sp>
        <p:nvSpPr>
          <p:cNvPr id="32" name="TextBox 31">
            <a:extLst>
              <a:ext uri="{FF2B5EF4-FFF2-40B4-BE49-F238E27FC236}">
                <a16:creationId xmlns:a16="http://schemas.microsoft.com/office/drawing/2014/main" id="{D6236415-E2A6-044D-A6EF-D7D79A5F5217}"/>
              </a:ext>
            </a:extLst>
          </p:cNvPr>
          <p:cNvSpPr txBox="1"/>
          <p:nvPr/>
        </p:nvSpPr>
        <p:spPr>
          <a:xfrm>
            <a:off x="254855" y="950811"/>
            <a:ext cx="2923060" cy="5478423"/>
          </a:xfrm>
          <a:prstGeom prst="rect">
            <a:avLst/>
          </a:prstGeom>
          <a:noFill/>
        </p:spPr>
        <p:txBody>
          <a:bodyPr wrap="square" rtlCol="0">
            <a:spAutoFit/>
          </a:bodyPr>
          <a:lstStyle/>
          <a:p>
            <a:endParaRPr lang="en-US" sz="2400" dirty="0">
              <a:latin typeface="Century Gothic" panose="020B0502020202020204" pitchFamily="34" charset="0"/>
            </a:endParaRPr>
          </a:p>
          <a:p>
            <a:endParaRPr lang="en-US" sz="2200" dirty="0">
              <a:latin typeface="Century Gothic" panose="020B0502020202020204" pitchFamily="34" charset="0"/>
            </a:endParaRPr>
          </a:p>
          <a:p>
            <a:r>
              <a:rPr lang="en-US" sz="2200" dirty="0">
                <a:latin typeface="Century Gothic" panose="020B0502020202020204" pitchFamily="34" charset="0"/>
              </a:rPr>
              <a:t>To avoid a Constitutional Convention (28 States so far out of the needed 34), to ensure that our communities are being fully supported and to move a winning agenda we have to reclaim our states.</a:t>
            </a:r>
          </a:p>
          <a:p>
            <a:endParaRPr lang="en-US" sz="2000" dirty="0">
              <a:latin typeface="Century Gothic" panose="020B0502020202020204" pitchFamily="34" charset="0"/>
            </a:endParaRPr>
          </a:p>
          <a:p>
            <a:endParaRPr lang="en-US" sz="2000" dirty="0">
              <a:latin typeface="Century Gothic" panose="020B0502020202020204" pitchFamily="34" charset="0"/>
            </a:endParaRPr>
          </a:p>
        </p:txBody>
      </p:sp>
      <p:sp>
        <p:nvSpPr>
          <p:cNvPr id="33" name="Rectangle 32"/>
          <p:cNvSpPr/>
          <p:nvPr/>
        </p:nvSpPr>
        <p:spPr>
          <a:xfrm>
            <a:off x="0" y="6553200"/>
            <a:ext cx="12192000" cy="304800"/>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50000"/>
                </a:schemeClr>
              </a:solidFill>
            </a:endParaRPr>
          </a:p>
        </p:txBody>
      </p:sp>
    </p:spTree>
    <p:extLst>
      <p:ext uri="{BB962C8B-B14F-4D97-AF65-F5344CB8AC3E}">
        <p14:creationId xmlns:p14="http://schemas.microsoft.com/office/powerpoint/2010/main" val="404893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chemeClr val="tx1">
                    <a:lumMod val="65000"/>
                    <a:lumOff val="35000"/>
                  </a:schemeClr>
                </a:solidFill>
                <a:latin typeface="Muli" panose="00000500000000000000" pitchFamily="2" charset="0"/>
              </a:rPr>
              <a:t>VIRGINIA: COUNTY TARGETS</a:t>
            </a:r>
          </a:p>
          <a:p>
            <a:pPr marL="0" indent="0">
              <a:lnSpc>
                <a:spcPct val="100000"/>
              </a:lnSpc>
              <a:spcBef>
                <a:spcPts val="0"/>
              </a:spcBef>
              <a:spcAft>
                <a:spcPts val="1200"/>
              </a:spcAft>
              <a:buFont typeface="Arial" panose="020B0604020202020204" pitchFamily="34" charset="0"/>
              <a:buNone/>
            </a:pP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30</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68682093"/>
              </p:ext>
            </p:extLst>
          </p:nvPr>
        </p:nvGraphicFramePr>
        <p:xfrm>
          <a:off x="1268625" y="1721357"/>
          <a:ext cx="9654747" cy="4731683"/>
        </p:xfrm>
        <a:graphic>
          <a:graphicData uri="http://schemas.openxmlformats.org/drawingml/2006/table">
            <a:tbl>
              <a:tblPr/>
              <a:tblGrid>
                <a:gridCol w="2105912">
                  <a:extLst>
                    <a:ext uri="{9D8B030D-6E8A-4147-A177-3AD203B41FA5}">
                      <a16:colId xmlns:a16="http://schemas.microsoft.com/office/drawing/2014/main" val="20000"/>
                    </a:ext>
                  </a:extLst>
                </a:gridCol>
                <a:gridCol w="1509767">
                  <a:extLst>
                    <a:ext uri="{9D8B030D-6E8A-4147-A177-3AD203B41FA5}">
                      <a16:colId xmlns:a16="http://schemas.microsoft.com/office/drawing/2014/main" val="20001"/>
                    </a:ext>
                  </a:extLst>
                </a:gridCol>
                <a:gridCol w="1509767">
                  <a:extLst>
                    <a:ext uri="{9D8B030D-6E8A-4147-A177-3AD203B41FA5}">
                      <a16:colId xmlns:a16="http://schemas.microsoft.com/office/drawing/2014/main" val="20002"/>
                    </a:ext>
                  </a:extLst>
                </a:gridCol>
                <a:gridCol w="1509767">
                  <a:extLst>
                    <a:ext uri="{9D8B030D-6E8A-4147-A177-3AD203B41FA5}">
                      <a16:colId xmlns:a16="http://schemas.microsoft.com/office/drawing/2014/main" val="20003"/>
                    </a:ext>
                  </a:extLst>
                </a:gridCol>
                <a:gridCol w="1509767">
                  <a:extLst>
                    <a:ext uri="{9D8B030D-6E8A-4147-A177-3AD203B41FA5}">
                      <a16:colId xmlns:a16="http://schemas.microsoft.com/office/drawing/2014/main" val="20004"/>
                    </a:ext>
                  </a:extLst>
                </a:gridCol>
                <a:gridCol w="1509767">
                  <a:extLst>
                    <a:ext uri="{9D8B030D-6E8A-4147-A177-3AD203B41FA5}">
                      <a16:colId xmlns:a16="http://schemas.microsoft.com/office/drawing/2014/main" val="20005"/>
                    </a:ext>
                  </a:extLst>
                </a:gridCol>
              </a:tblGrid>
              <a:tr h="838325">
                <a:tc>
                  <a:txBody>
                    <a:bodyPr/>
                    <a:lstStyle/>
                    <a:p>
                      <a:pPr algn="ctr" fontAlgn="ctr"/>
                      <a:r>
                        <a:rPr lang="en-US" sz="800" b="0" i="0" u="none" strike="noStrike" dirty="0">
                          <a:solidFill>
                            <a:srgbClr val="000000"/>
                          </a:solidFill>
                          <a:effectLst/>
                          <a:latin typeface="Muli" panose="00000500000000000000" pitchFamily="2" charset="0"/>
                        </a:rPr>
                        <a:t>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PROJECTED 2-WAY RESULT W/OUT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PROJECTED 2-WAY RESULT W/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REGISTRATION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TURNOUT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Muli" panose="00000500000000000000" pitchFamily="2" charset="0"/>
                        </a:rPr>
                        <a:t>COMBINED REG AND TURNOUT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85398">
                <a:tc>
                  <a:txBody>
                    <a:bodyPr/>
                    <a:lstStyle/>
                    <a:p>
                      <a:pPr algn="ctr" fontAlgn="ctr"/>
                      <a:r>
                        <a:rPr lang="en-US" sz="900" b="0" i="0" u="none" strike="noStrike" dirty="0">
                          <a:solidFill>
                            <a:srgbClr val="000000"/>
                          </a:solidFill>
                          <a:effectLst/>
                          <a:latin typeface="Muli" panose="00000500000000000000" pitchFamily="2" charset="0"/>
                        </a:rPr>
                        <a:t>MECKLENBURG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398">
                <a:tc>
                  <a:txBody>
                    <a:bodyPr/>
                    <a:lstStyle/>
                    <a:p>
                      <a:pPr algn="ctr" fontAlgn="ctr"/>
                      <a:r>
                        <a:rPr lang="en-US" sz="900" b="0" i="0" u="none" strike="noStrike" dirty="0">
                          <a:solidFill>
                            <a:srgbClr val="000000"/>
                          </a:solidFill>
                          <a:effectLst/>
                          <a:latin typeface="Muli" panose="00000500000000000000" pitchFamily="2" charset="0"/>
                        </a:rPr>
                        <a:t>HENRY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398">
                <a:tc>
                  <a:txBody>
                    <a:bodyPr/>
                    <a:lstStyle/>
                    <a:p>
                      <a:pPr algn="ctr" fontAlgn="ctr"/>
                      <a:r>
                        <a:rPr lang="en-US" sz="900" b="0" i="0" u="none" strike="noStrike" dirty="0">
                          <a:solidFill>
                            <a:srgbClr val="000000"/>
                          </a:solidFill>
                          <a:effectLst/>
                          <a:latin typeface="Muli" panose="00000500000000000000" pitchFamily="2" charset="0"/>
                        </a:rPr>
                        <a:t>HALIFAX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398">
                <a:tc>
                  <a:txBody>
                    <a:bodyPr/>
                    <a:lstStyle/>
                    <a:p>
                      <a:pPr algn="ctr" fontAlgn="ctr"/>
                      <a:r>
                        <a:rPr lang="en-US" sz="900" b="0" i="0" u="none" strike="noStrike" dirty="0">
                          <a:solidFill>
                            <a:srgbClr val="000000"/>
                          </a:solidFill>
                          <a:effectLst/>
                          <a:latin typeface="Muli" panose="00000500000000000000" pitchFamily="2" charset="0"/>
                        </a:rPr>
                        <a:t>SPOTSYLVANIA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398">
                <a:tc>
                  <a:txBody>
                    <a:bodyPr/>
                    <a:lstStyle/>
                    <a:p>
                      <a:pPr algn="ctr" fontAlgn="ctr"/>
                      <a:r>
                        <a:rPr lang="en-US" sz="900" b="0" i="0" u="none" strike="noStrike" dirty="0">
                          <a:solidFill>
                            <a:srgbClr val="000000"/>
                          </a:solidFill>
                          <a:effectLst/>
                          <a:latin typeface="Muli" panose="00000500000000000000" pitchFamily="2" charset="0"/>
                        </a:rPr>
                        <a:t>STAFFORD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398">
                <a:tc>
                  <a:txBody>
                    <a:bodyPr/>
                    <a:lstStyle/>
                    <a:p>
                      <a:pPr algn="ctr" fontAlgn="ctr"/>
                      <a:r>
                        <a:rPr lang="en-US" sz="900" b="0" i="0" u="none" strike="noStrike" dirty="0">
                          <a:solidFill>
                            <a:srgbClr val="000000"/>
                          </a:solidFill>
                          <a:effectLst/>
                          <a:latin typeface="Muli" panose="00000500000000000000" pitchFamily="2" charset="0"/>
                        </a:rPr>
                        <a:t>PRINCE GEORGE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398">
                <a:tc>
                  <a:txBody>
                    <a:bodyPr/>
                    <a:lstStyle/>
                    <a:p>
                      <a:pPr algn="ctr" fontAlgn="ctr"/>
                      <a:r>
                        <a:rPr lang="en-US" sz="900" b="0" i="0" u="none" strike="noStrike" dirty="0">
                          <a:solidFill>
                            <a:srgbClr val="000000"/>
                          </a:solidFill>
                          <a:effectLst/>
                          <a:latin typeface="Muli" panose="00000500000000000000" pitchFamily="2" charset="0"/>
                        </a:rPr>
                        <a:t>WAYNESBORO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398">
                <a:tc>
                  <a:txBody>
                    <a:bodyPr/>
                    <a:lstStyle/>
                    <a:p>
                      <a:pPr algn="ctr" fontAlgn="ctr"/>
                      <a:r>
                        <a:rPr lang="en-US" sz="900" b="0" i="0" u="none" strike="noStrike" dirty="0">
                          <a:solidFill>
                            <a:srgbClr val="000000"/>
                          </a:solidFill>
                          <a:effectLst/>
                          <a:latin typeface="Muli" panose="00000500000000000000" pitchFamily="2" charset="0"/>
                        </a:rPr>
                        <a:t>LANCASTER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398">
                <a:tc>
                  <a:txBody>
                    <a:bodyPr/>
                    <a:lstStyle/>
                    <a:p>
                      <a:pPr algn="ctr" fontAlgn="ctr"/>
                      <a:r>
                        <a:rPr lang="en-US" sz="900" b="0" i="0" u="none" strike="noStrike" dirty="0">
                          <a:solidFill>
                            <a:srgbClr val="000000"/>
                          </a:solidFill>
                          <a:effectLst/>
                          <a:latin typeface="Muli" panose="00000500000000000000" pitchFamily="2" charset="0"/>
                        </a:rPr>
                        <a:t>JAMES 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398">
                <a:tc>
                  <a:txBody>
                    <a:bodyPr/>
                    <a:lstStyle/>
                    <a:p>
                      <a:pPr algn="ctr" fontAlgn="ctr"/>
                      <a:r>
                        <a:rPr lang="en-US" sz="900" b="0" i="0" u="none" strike="noStrike" dirty="0">
                          <a:solidFill>
                            <a:srgbClr val="000000"/>
                          </a:solidFill>
                          <a:effectLst/>
                          <a:latin typeface="Muli" panose="00000500000000000000" pitchFamily="2" charset="0"/>
                        </a:rPr>
                        <a:t>LYNCHBURG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398">
                <a:tc>
                  <a:txBody>
                    <a:bodyPr/>
                    <a:lstStyle/>
                    <a:p>
                      <a:pPr algn="ctr" fontAlgn="ctr"/>
                      <a:r>
                        <a:rPr lang="en-US" sz="900" b="0" i="0" u="none" strike="noStrike" dirty="0">
                          <a:solidFill>
                            <a:srgbClr val="000000"/>
                          </a:solidFill>
                          <a:effectLst/>
                          <a:latin typeface="Muli" panose="00000500000000000000" pitchFamily="2" charset="0"/>
                        </a:rPr>
                        <a:t>KING AND QUEEN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398">
                <a:tc>
                  <a:txBody>
                    <a:bodyPr/>
                    <a:lstStyle/>
                    <a:p>
                      <a:pPr algn="ctr" fontAlgn="ctr"/>
                      <a:r>
                        <a:rPr lang="en-US" sz="900" b="0" i="0" u="none" strike="noStrike" dirty="0">
                          <a:solidFill>
                            <a:srgbClr val="000000"/>
                          </a:solidFill>
                          <a:effectLst/>
                          <a:latin typeface="Muli" panose="00000500000000000000" pitchFamily="2" charset="0"/>
                        </a:rPr>
                        <a:t>CUMBERLAND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5398">
                <a:tc>
                  <a:txBody>
                    <a:bodyPr/>
                    <a:lstStyle/>
                    <a:p>
                      <a:pPr algn="ctr" fontAlgn="ctr"/>
                      <a:r>
                        <a:rPr lang="en-US" sz="900" b="0" i="0" u="none" strike="noStrike" dirty="0">
                          <a:solidFill>
                            <a:srgbClr val="000000"/>
                          </a:solidFill>
                          <a:effectLst/>
                          <a:latin typeface="Muli" panose="00000500000000000000" pitchFamily="2" charset="0"/>
                        </a:rPr>
                        <a:t>ACCOMACK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5398">
                <a:tc>
                  <a:txBody>
                    <a:bodyPr/>
                    <a:lstStyle/>
                    <a:p>
                      <a:pPr algn="ctr" fontAlgn="ctr"/>
                      <a:r>
                        <a:rPr lang="en-US" sz="900" b="0" i="0" u="none" strike="noStrike" dirty="0">
                          <a:solidFill>
                            <a:srgbClr val="000000"/>
                          </a:solidFill>
                          <a:effectLst/>
                          <a:latin typeface="Muli" panose="00000500000000000000" pitchFamily="2" charset="0"/>
                        </a:rPr>
                        <a:t>SOUTHAMPTON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5398">
                <a:tc>
                  <a:txBody>
                    <a:bodyPr/>
                    <a:lstStyle/>
                    <a:p>
                      <a:pPr algn="ctr" fontAlgn="ctr"/>
                      <a:r>
                        <a:rPr lang="en-US" sz="900" b="0" i="0" u="none" strike="noStrike" dirty="0">
                          <a:solidFill>
                            <a:srgbClr val="000000"/>
                          </a:solidFill>
                          <a:effectLst/>
                          <a:latin typeface="Muli" panose="00000500000000000000" pitchFamily="2" charset="0"/>
                        </a:rPr>
                        <a:t>DINWIDDIE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5398">
                <a:tc>
                  <a:txBody>
                    <a:bodyPr/>
                    <a:lstStyle/>
                    <a:p>
                      <a:pPr algn="ctr" fontAlgn="ctr"/>
                      <a:r>
                        <a:rPr lang="en-US" sz="900" b="0" i="0" u="none" strike="noStrike" dirty="0">
                          <a:solidFill>
                            <a:srgbClr val="000000"/>
                          </a:solidFill>
                          <a:effectLst/>
                          <a:latin typeface="Muli" panose="00000500000000000000" pitchFamily="2" charset="0"/>
                        </a:rPr>
                        <a:t>BUCKINGHAM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5398">
                <a:tc>
                  <a:txBody>
                    <a:bodyPr/>
                    <a:lstStyle/>
                    <a:p>
                      <a:pPr algn="ctr" fontAlgn="ctr"/>
                      <a:r>
                        <a:rPr lang="en-US" sz="900" b="0" i="0" u="none" strike="noStrike" dirty="0">
                          <a:solidFill>
                            <a:srgbClr val="000000"/>
                          </a:solidFill>
                          <a:effectLst/>
                          <a:latin typeface="Muli" panose="00000500000000000000" pitchFamily="2" charset="0"/>
                        </a:rPr>
                        <a:t>CHESTERFIELD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5398">
                <a:tc>
                  <a:txBody>
                    <a:bodyPr/>
                    <a:lstStyle/>
                    <a:p>
                      <a:pPr algn="ctr" fontAlgn="ctr"/>
                      <a:r>
                        <a:rPr lang="en-US" sz="900" b="0" i="0" u="none" strike="noStrike" dirty="0">
                          <a:solidFill>
                            <a:srgbClr val="000000"/>
                          </a:solidFill>
                          <a:effectLst/>
                          <a:latin typeface="Muli" panose="00000500000000000000" pitchFamily="2" charset="0"/>
                        </a:rPr>
                        <a:t>NOTTOWAY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5398">
                <a:tc>
                  <a:txBody>
                    <a:bodyPr/>
                    <a:lstStyle/>
                    <a:p>
                      <a:pPr algn="ctr" fontAlgn="ctr"/>
                      <a:r>
                        <a:rPr lang="en-US" sz="900" b="0" i="0" u="none" strike="noStrike" dirty="0">
                          <a:solidFill>
                            <a:srgbClr val="000000"/>
                          </a:solidFill>
                          <a:effectLst/>
                          <a:latin typeface="Muli" panose="00000500000000000000" pitchFamily="2" charset="0"/>
                        </a:rPr>
                        <a:t>LUNENBURG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5398">
                <a:tc>
                  <a:txBody>
                    <a:bodyPr/>
                    <a:lstStyle/>
                    <a:p>
                      <a:pPr algn="ctr" fontAlgn="ctr"/>
                      <a:r>
                        <a:rPr lang="en-US" sz="900" b="0" i="0" u="none" strike="noStrike" dirty="0">
                          <a:solidFill>
                            <a:srgbClr val="000000"/>
                          </a:solidFill>
                          <a:effectLst/>
                          <a:latin typeface="Muli" panose="00000500000000000000" pitchFamily="2" charset="0"/>
                        </a:rPr>
                        <a:t>WINCHESTER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5398">
                <a:tc>
                  <a:txBody>
                    <a:bodyPr/>
                    <a:lstStyle/>
                    <a:p>
                      <a:pPr algn="ctr" fontAlgn="ctr"/>
                      <a:r>
                        <a:rPr lang="en-US" sz="900" b="0" i="0" u="none" strike="noStrike" dirty="0">
                          <a:solidFill>
                            <a:srgbClr val="000000"/>
                          </a:solidFill>
                          <a:effectLst/>
                          <a:latin typeface="Muli" panose="00000500000000000000" pitchFamily="2" charset="0"/>
                        </a:rPr>
                        <a:t>ESSEX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3845681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chemeClr val="tx1">
                    <a:lumMod val="65000"/>
                    <a:lumOff val="35000"/>
                  </a:schemeClr>
                </a:solidFill>
                <a:latin typeface="Muli" panose="00000500000000000000" pitchFamily="2" charset="0"/>
              </a:rPr>
              <a:t>VIRGINIA: COUNTY TARGETS cont’d</a:t>
            </a:r>
          </a:p>
          <a:p>
            <a:pPr marL="0" indent="0">
              <a:lnSpc>
                <a:spcPct val="100000"/>
              </a:lnSpc>
              <a:spcBef>
                <a:spcPts val="0"/>
              </a:spcBef>
              <a:spcAft>
                <a:spcPts val="1200"/>
              </a:spcAft>
              <a:buFont typeface="Arial" panose="020B0604020202020204" pitchFamily="34" charset="0"/>
              <a:buNone/>
            </a:pP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31</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38575701"/>
              </p:ext>
            </p:extLst>
          </p:nvPr>
        </p:nvGraphicFramePr>
        <p:xfrm>
          <a:off x="1387228" y="1777707"/>
          <a:ext cx="9934833" cy="4651373"/>
        </p:xfrm>
        <a:graphic>
          <a:graphicData uri="http://schemas.openxmlformats.org/drawingml/2006/table">
            <a:tbl>
              <a:tblPr/>
              <a:tblGrid>
                <a:gridCol w="2167003">
                  <a:extLst>
                    <a:ext uri="{9D8B030D-6E8A-4147-A177-3AD203B41FA5}">
                      <a16:colId xmlns:a16="http://schemas.microsoft.com/office/drawing/2014/main" val="20000"/>
                    </a:ext>
                  </a:extLst>
                </a:gridCol>
                <a:gridCol w="1553566">
                  <a:extLst>
                    <a:ext uri="{9D8B030D-6E8A-4147-A177-3AD203B41FA5}">
                      <a16:colId xmlns:a16="http://schemas.microsoft.com/office/drawing/2014/main" val="20001"/>
                    </a:ext>
                  </a:extLst>
                </a:gridCol>
                <a:gridCol w="1553566">
                  <a:extLst>
                    <a:ext uri="{9D8B030D-6E8A-4147-A177-3AD203B41FA5}">
                      <a16:colId xmlns:a16="http://schemas.microsoft.com/office/drawing/2014/main" val="20002"/>
                    </a:ext>
                  </a:extLst>
                </a:gridCol>
                <a:gridCol w="1553566">
                  <a:extLst>
                    <a:ext uri="{9D8B030D-6E8A-4147-A177-3AD203B41FA5}">
                      <a16:colId xmlns:a16="http://schemas.microsoft.com/office/drawing/2014/main" val="20003"/>
                    </a:ext>
                  </a:extLst>
                </a:gridCol>
                <a:gridCol w="1553566">
                  <a:extLst>
                    <a:ext uri="{9D8B030D-6E8A-4147-A177-3AD203B41FA5}">
                      <a16:colId xmlns:a16="http://schemas.microsoft.com/office/drawing/2014/main" val="20004"/>
                    </a:ext>
                  </a:extLst>
                </a:gridCol>
                <a:gridCol w="1553566">
                  <a:extLst>
                    <a:ext uri="{9D8B030D-6E8A-4147-A177-3AD203B41FA5}">
                      <a16:colId xmlns:a16="http://schemas.microsoft.com/office/drawing/2014/main" val="20005"/>
                    </a:ext>
                  </a:extLst>
                </a:gridCol>
              </a:tblGrid>
              <a:tr h="858821">
                <a:tc>
                  <a:txBody>
                    <a:bodyPr/>
                    <a:lstStyle/>
                    <a:p>
                      <a:pPr algn="ctr" fontAlgn="ctr"/>
                      <a:r>
                        <a:rPr lang="en-US" sz="700" b="0" i="0" u="none" strike="noStrike" dirty="0">
                          <a:solidFill>
                            <a:srgbClr val="000000"/>
                          </a:solidFill>
                          <a:effectLst/>
                          <a:latin typeface="Muli" panose="00000500000000000000" pitchFamily="2" charset="0"/>
                        </a:rPr>
                        <a:t>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PROJECTED 2-WAY RESULT W/OUT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PROJECTED 2-WAY RESULT W/ REG &amp; TURNOUT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REGISTRATION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TURNOUT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700" b="0" i="0" u="none" strike="noStrike" dirty="0">
                          <a:solidFill>
                            <a:srgbClr val="000000"/>
                          </a:solidFill>
                          <a:effectLst/>
                          <a:latin typeface="Muli" panose="00000500000000000000" pitchFamily="2" charset="0"/>
                        </a:rPr>
                        <a:t>COMBINED REG AND TURNOUT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8023">
                <a:tc>
                  <a:txBody>
                    <a:bodyPr/>
                    <a:lstStyle/>
                    <a:p>
                      <a:pPr algn="ctr" fontAlgn="ctr"/>
                      <a:r>
                        <a:rPr lang="en-US" sz="800" b="0" i="0" u="none" strike="noStrike" dirty="0">
                          <a:solidFill>
                            <a:srgbClr val="000000"/>
                          </a:solidFill>
                          <a:effectLst/>
                          <a:latin typeface="Muli" panose="00000500000000000000" pitchFamily="2" charset="0"/>
                        </a:rPr>
                        <a:t>STAUNTON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023">
                <a:tc>
                  <a:txBody>
                    <a:bodyPr/>
                    <a:lstStyle/>
                    <a:p>
                      <a:pPr algn="ctr" fontAlgn="ctr"/>
                      <a:r>
                        <a:rPr lang="en-US" sz="800" b="0" i="0" u="none" strike="noStrike" dirty="0">
                          <a:solidFill>
                            <a:srgbClr val="000000"/>
                          </a:solidFill>
                          <a:effectLst/>
                          <a:latin typeface="Muli" panose="00000500000000000000" pitchFamily="2" charset="0"/>
                        </a:rPr>
                        <a:t>WESTMORELAND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023">
                <a:tc>
                  <a:txBody>
                    <a:bodyPr/>
                    <a:lstStyle/>
                    <a:p>
                      <a:pPr algn="ctr" fontAlgn="ctr"/>
                      <a:r>
                        <a:rPr lang="en-US" sz="800" b="0" i="0" u="none" strike="noStrike" dirty="0">
                          <a:solidFill>
                            <a:srgbClr val="000000"/>
                          </a:solidFill>
                          <a:effectLst/>
                          <a:latin typeface="Muli" panose="00000500000000000000" pitchFamily="2" charset="0"/>
                        </a:rPr>
                        <a:t>VIRGINIA BEACH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8023">
                <a:tc>
                  <a:txBody>
                    <a:bodyPr/>
                    <a:lstStyle/>
                    <a:p>
                      <a:pPr algn="ctr" fontAlgn="ctr"/>
                      <a:r>
                        <a:rPr lang="en-US" sz="800" b="0" i="0" u="none" strike="noStrike" dirty="0">
                          <a:solidFill>
                            <a:srgbClr val="000000"/>
                          </a:solidFill>
                          <a:effectLst/>
                          <a:latin typeface="Muli" panose="00000500000000000000" pitchFamily="2" charset="0"/>
                        </a:rPr>
                        <a:t>FLUVANNA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023">
                <a:tc>
                  <a:txBody>
                    <a:bodyPr/>
                    <a:lstStyle/>
                    <a:p>
                      <a:pPr algn="ctr" fontAlgn="ctr"/>
                      <a:r>
                        <a:rPr lang="en-US" sz="800" b="0" i="0" u="none" strike="noStrike" dirty="0">
                          <a:solidFill>
                            <a:srgbClr val="000000"/>
                          </a:solidFill>
                          <a:effectLst/>
                          <a:latin typeface="Muli" panose="00000500000000000000" pitchFamily="2" charset="0"/>
                        </a:rPr>
                        <a:t>HOPEWELL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8023">
                <a:tc>
                  <a:txBody>
                    <a:bodyPr/>
                    <a:lstStyle/>
                    <a:p>
                      <a:pPr algn="ctr" fontAlgn="ctr"/>
                      <a:r>
                        <a:rPr lang="en-US" sz="800" b="0" i="0" u="none" strike="noStrike" dirty="0">
                          <a:solidFill>
                            <a:srgbClr val="000000"/>
                          </a:solidFill>
                          <a:effectLst/>
                          <a:latin typeface="Muli" panose="00000500000000000000" pitchFamily="2" charset="0"/>
                        </a:rPr>
                        <a:t>MANASSAS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8023">
                <a:tc>
                  <a:txBody>
                    <a:bodyPr/>
                    <a:lstStyle/>
                    <a:p>
                      <a:pPr algn="ctr" fontAlgn="ctr"/>
                      <a:r>
                        <a:rPr lang="en-US" sz="800" b="0" i="0" u="none" strike="noStrike" dirty="0">
                          <a:solidFill>
                            <a:srgbClr val="000000"/>
                          </a:solidFill>
                          <a:effectLst/>
                          <a:latin typeface="Muli" panose="00000500000000000000" pitchFamily="2" charset="0"/>
                        </a:rPr>
                        <a:t>LOUDOUN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8023">
                <a:tc>
                  <a:txBody>
                    <a:bodyPr/>
                    <a:lstStyle/>
                    <a:p>
                      <a:pPr algn="ctr" fontAlgn="ctr"/>
                      <a:r>
                        <a:rPr lang="en-US" sz="800" b="0" i="0" u="none" strike="noStrike" dirty="0">
                          <a:solidFill>
                            <a:srgbClr val="000000"/>
                          </a:solidFill>
                          <a:effectLst/>
                          <a:latin typeface="Muli" panose="00000500000000000000" pitchFamily="2" charset="0"/>
                        </a:rPr>
                        <a:t>CAROLINE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8023">
                <a:tc>
                  <a:txBody>
                    <a:bodyPr/>
                    <a:lstStyle/>
                    <a:p>
                      <a:pPr algn="ctr" fontAlgn="ctr"/>
                      <a:r>
                        <a:rPr lang="en-US" sz="800" b="0" i="0" u="none" strike="noStrike" dirty="0">
                          <a:solidFill>
                            <a:srgbClr val="000000"/>
                          </a:solidFill>
                          <a:effectLst/>
                          <a:latin typeface="Muli" panose="00000500000000000000" pitchFamily="2" charset="0"/>
                        </a:rPr>
                        <a:t>NELSON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8023">
                <a:tc>
                  <a:txBody>
                    <a:bodyPr/>
                    <a:lstStyle/>
                    <a:p>
                      <a:pPr algn="ctr" fontAlgn="ctr"/>
                      <a:r>
                        <a:rPr lang="en-US" sz="800" b="0" i="0" u="none" strike="noStrike" dirty="0">
                          <a:solidFill>
                            <a:srgbClr val="000000"/>
                          </a:solidFill>
                          <a:effectLst/>
                          <a:latin typeface="Muli" panose="00000500000000000000" pitchFamily="2" charset="0"/>
                        </a:rPr>
                        <a:t>RADFORD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8023">
                <a:tc>
                  <a:txBody>
                    <a:bodyPr/>
                    <a:lstStyle/>
                    <a:p>
                      <a:pPr algn="ctr" fontAlgn="ctr"/>
                      <a:r>
                        <a:rPr lang="en-US" sz="800" b="0" i="0" u="none" strike="noStrike" dirty="0">
                          <a:solidFill>
                            <a:srgbClr val="000000"/>
                          </a:solidFill>
                          <a:effectLst/>
                          <a:latin typeface="Muli" panose="00000500000000000000" pitchFamily="2" charset="0"/>
                        </a:rPr>
                        <a:t>COVINGTON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8023">
                <a:tc>
                  <a:txBody>
                    <a:bodyPr/>
                    <a:lstStyle/>
                    <a:p>
                      <a:pPr algn="ctr" fontAlgn="ctr"/>
                      <a:r>
                        <a:rPr lang="en-US" sz="800" b="0" i="0" u="none" strike="noStrike" dirty="0">
                          <a:solidFill>
                            <a:srgbClr val="000000"/>
                          </a:solidFill>
                          <a:effectLst/>
                          <a:latin typeface="Muli" panose="00000500000000000000" pitchFamily="2" charset="0"/>
                        </a:rPr>
                        <a:t>PRINCE WILLIAM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8023">
                <a:tc>
                  <a:txBody>
                    <a:bodyPr/>
                    <a:lstStyle/>
                    <a:p>
                      <a:pPr algn="ctr" fontAlgn="ctr"/>
                      <a:r>
                        <a:rPr lang="en-US" sz="800" b="0" i="0" u="none" strike="noStrike" dirty="0">
                          <a:solidFill>
                            <a:srgbClr val="000000"/>
                          </a:solidFill>
                          <a:effectLst/>
                          <a:latin typeface="Muli" panose="00000500000000000000" pitchFamily="2" charset="0"/>
                        </a:rPr>
                        <a:t>CHESAPEAKE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8023">
                <a:tc>
                  <a:txBody>
                    <a:bodyPr/>
                    <a:lstStyle/>
                    <a:p>
                      <a:pPr algn="ctr" fontAlgn="ctr"/>
                      <a:r>
                        <a:rPr lang="en-US" sz="800" b="0" i="0" u="none" strike="noStrike" dirty="0">
                          <a:solidFill>
                            <a:srgbClr val="000000"/>
                          </a:solidFill>
                          <a:effectLst/>
                          <a:latin typeface="Muli" panose="00000500000000000000" pitchFamily="2" charset="0"/>
                        </a:rPr>
                        <a:t>DANVILLE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8023">
                <a:tc>
                  <a:txBody>
                    <a:bodyPr/>
                    <a:lstStyle/>
                    <a:p>
                      <a:pPr algn="ctr" fontAlgn="ctr"/>
                      <a:r>
                        <a:rPr lang="en-US" sz="800" b="0" i="0" u="none" strike="noStrike" dirty="0">
                          <a:solidFill>
                            <a:srgbClr val="000000"/>
                          </a:solidFill>
                          <a:effectLst/>
                          <a:latin typeface="Muli" panose="00000500000000000000" pitchFamily="2" charset="0"/>
                        </a:rPr>
                        <a:t>HENRICO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8023">
                <a:tc>
                  <a:txBody>
                    <a:bodyPr/>
                    <a:lstStyle/>
                    <a:p>
                      <a:pPr algn="ctr" fontAlgn="ctr"/>
                      <a:r>
                        <a:rPr lang="en-US" sz="800" b="0" i="0" u="none" strike="noStrike" dirty="0">
                          <a:solidFill>
                            <a:srgbClr val="000000"/>
                          </a:solidFill>
                          <a:effectLst/>
                          <a:latin typeface="Muli" panose="00000500000000000000" pitchFamily="2" charset="0"/>
                        </a:rPr>
                        <a:t>SUFFOLK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8023">
                <a:tc>
                  <a:txBody>
                    <a:bodyPr/>
                    <a:lstStyle/>
                    <a:p>
                      <a:pPr algn="ctr" fontAlgn="ctr"/>
                      <a:r>
                        <a:rPr lang="en-US" sz="800" b="0" i="0" u="none" strike="noStrike" dirty="0">
                          <a:solidFill>
                            <a:srgbClr val="000000"/>
                          </a:solidFill>
                          <a:effectLst/>
                          <a:latin typeface="Muli" panose="00000500000000000000" pitchFamily="2" charset="0"/>
                        </a:rPr>
                        <a:t>MANASSAS PARK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8023">
                <a:tc>
                  <a:txBody>
                    <a:bodyPr/>
                    <a:lstStyle/>
                    <a:p>
                      <a:pPr algn="ctr" fontAlgn="ctr"/>
                      <a:r>
                        <a:rPr lang="en-US" sz="800" b="0" i="0" u="none" strike="noStrike" dirty="0">
                          <a:solidFill>
                            <a:srgbClr val="000000"/>
                          </a:solidFill>
                          <a:effectLst/>
                          <a:latin typeface="Muli" panose="00000500000000000000" pitchFamily="2" charset="0"/>
                        </a:rPr>
                        <a:t>NORTHAMPTON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8023">
                <a:tc>
                  <a:txBody>
                    <a:bodyPr/>
                    <a:lstStyle/>
                    <a:p>
                      <a:pPr algn="ctr" fontAlgn="ctr"/>
                      <a:r>
                        <a:rPr lang="en-US" sz="800" b="0" i="0" u="none" strike="noStrike" dirty="0">
                          <a:solidFill>
                            <a:srgbClr val="000000"/>
                          </a:solidFill>
                          <a:effectLst/>
                          <a:latin typeface="Muli" panose="00000500000000000000" pitchFamily="2" charset="0"/>
                        </a:rPr>
                        <a:t>ROANOKE 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8023">
                <a:tc>
                  <a:txBody>
                    <a:bodyPr/>
                    <a:lstStyle/>
                    <a:p>
                      <a:pPr algn="ctr" fontAlgn="ctr"/>
                      <a:r>
                        <a:rPr lang="en-US" sz="800" b="0" i="0" u="none" strike="noStrike" dirty="0">
                          <a:solidFill>
                            <a:srgbClr val="000000"/>
                          </a:solidFill>
                          <a:effectLst/>
                          <a:latin typeface="Muli" panose="00000500000000000000" pitchFamily="2" charset="0"/>
                        </a:rPr>
                        <a:t>MARTINSVILLE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8023">
                <a:tc>
                  <a:txBody>
                    <a:bodyPr/>
                    <a:lstStyle/>
                    <a:p>
                      <a:pPr algn="ctr" fontAlgn="ctr"/>
                      <a:r>
                        <a:rPr lang="en-US" sz="800" b="0" i="0" u="none" strike="noStrike" dirty="0">
                          <a:solidFill>
                            <a:srgbClr val="000000"/>
                          </a:solidFill>
                          <a:effectLst/>
                          <a:latin typeface="Muli" panose="00000500000000000000" pitchFamily="2" charset="0"/>
                        </a:rPr>
                        <a:t>EMPORIA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8023">
                <a:tc>
                  <a:txBody>
                    <a:bodyPr/>
                    <a:lstStyle/>
                    <a:p>
                      <a:pPr algn="ctr" fontAlgn="ctr"/>
                      <a:r>
                        <a:rPr lang="en-US" sz="800" b="0" i="0" u="none" strike="noStrike" dirty="0">
                          <a:solidFill>
                            <a:srgbClr val="000000"/>
                          </a:solidFill>
                          <a:effectLst/>
                          <a:latin typeface="Muli" panose="00000500000000000000" pitchFamily="2" charset="0"/>
                        </a:rPr>
                        <a:t>FREDERICKSBURG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8023">
                <a:tc>
                  <a:txBody>
                    <a:bodyPr/>
                    <a:lstStyle/>
                    <a:p>
                      <a:pPr algn="ctr" fontAlgn="ctr"/>
                      <a:r>
                        <a:rPr lang="en-US" sz="800" b="0" i="0" u="none" strike="noStrike" dirty="0">
                          <a:solidFill>
                            <a:srgbClr val="000000"/>
                          </a:solidFill>
                          <a:effectLst/>
                          <a:latin typeface="Muli" panose="00000500000000000000" pitchFamily="2" charset="0"/>
                        </a:rPr>
                        <a:t>GREENSVILLE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58023">
                <a:tc>
                  <a:txBody>
                    <a:bodyPr/>
                    <a:lstStyle/>
                    <a:p>
                      <a:pPr algn="ctr" fontAlgn="ctr"/>
                      <a:r>
                        <a:rPr lang="en-US" sz="800" b="0" i="0" u="none" strike="noStrike" dirty="0">
                          <a:solidFill>
                            <a:srgbClr val="000000"/>
                          </a:solidFill>
                          <a:effectLst/>
                          <a:latin typeface="Muli" panose="00000500000000000000" pitchFamily="2" charset="0"/>
                        </a:rPr>
                        <a:t>PRINCE EDWARD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4223628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3200" b="1" dirty="0">
                <a:solidFill>
                  <a:schemeClr val="tx1">
                    <a:lumMod val="65000"/>
                    <a:lumOff val="35000"/>
                  </a:schemeClr>
                </a:solidFill>
                <a:latin typeface="Muli" panose="00000500000000000000" pitchFamily="2" charset="0"/>
              </a:rPr>
              <a:t>VIRGINIA: PRIORITY COUNTIES FOR STATEWIDE VOTER REGISTRATION AND TURNOUT</a:t>
            </a:r>
            <a:endParaRPr lang="en-US" sz="32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3800"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32</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6" name="Table 5"/>
          <p:cNvGraphicFramePr>
            <a:graphicFrameLocks noGrp="1"/>
          </p:cNvGraphicFramePr>
          <p:nvPr/>
        </p:nvGraphicFramePr>
        <p:xfrm>
          <a:off x="1822450" y="2315369"/>
          <a:ext cx="8547100" cy="3371850"/>
        </p:xfrm>
        <a:graphic>
          <a:graphicData uri="http://schemas.openxmlformats.org/drawingml/2006/table">
            <a:tbl>
              <a:tblPr/>
              <a:tblGrid>
                <a:gridCol w="17526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tblGrid>
              <a:tr h="962025">
                <a:tc>
                  <a:txBody>
                    <a:bodyPr/>
                    <a:lstStyle/>
                    <a:p>
                      <a:pPr algn="ctr" fontAlgn="ctr"/>
                      <a:r>
                        <a:rPr lang="en-US" sz="1000" b="0" i="0" u="none" strike="noStrike" dirty="0">
                          <a:solidFill>
                            <a:srgbClr val="000000"/>
                          </a:solidFill>
                          <a:effectLst/>
                          <a:latin typeface="Muli" panose="00000500000000000000" pitchFamily="2" charset="0"/>
                        </a:rPr>
                        <a:t>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Muli" panose="00000500000000000000" pitchFamily="2" charset="0"/>
                        </a:rPr>
                        <a:t>PROJECTED INCREASE IN NEW REGISTRANTS</a:t>
                      </a:r>
                      <a:br>
                        <a:rPr lang="en-US" sz="1000" b="0" i="0" u="none" strike="noStrike">
                          <a:solidFill>
                            <a:srgbClr val="000000"/>
                          </a:solidFill>
                          <a:effectLst/>
                          <a:latin typeface="Muli" panose="00000500000000000000" pitchFamily="2" charset="0"/>
                        </a:rPr>
                      </a:br>
                      <a:endParaRPr lang="en-US" sz="1000" b="0" i="0" u="none" strike="noStrike">
                        <a:solidFill>
                          <a:srgbClr val="000000"/>
                        </a:solidFill>
                        <a:effectLst/>
                        <a:latin typeface="Muli"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Muli" panose="00000500000000000000" pitchFamily="2" charset="0"/>
                        </a:rPr>
                        <a:t>PROJECTED INCREASE IN NEW VOTERS (REGISTRATION AND TURNOUT)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Muli" panose="00000500000000000000" pitchFamily="2" charset="0"/>
                        </a:rPr>
                        <a:t>REGISTRATION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Muli" panose="00000500000000000000" pitchFamily="2" charset="0"/>
                        </a:rPr>
                        <a:t>TURNOUT TARGET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Muli" panose="00000500000000000000" pitchFamily="2" charset="0"/>
                        </a:rPr>
                        <a:t>COMBINED REG AND TURNOUT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19075">
                <a:tc>
                  <a:txBody>
                    <a:bodyPr/>
                    <a:lstStyle/>
                    <a:p>
                      <a:pPr algn="ctr" fontAlgn="ctr"/>
                      <a:r>
                        <a:rPr lang="en-US" sz="1200" b="0" i="0" u="none" strike="noStrike">
                          <a:solidFill>
                            <a:srgbClr val="000000"/>
                          </a:solidFill>
                          <a:effectLst/>
                          <a:latin typeface="Muli" panose="00000500000000000000" pitchFamily="2" charset="0"/>
                        </a:rPr>
                        <a:t>CHESTERFIELD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uli" panose="00000500000000000000" pitchFamily="2" charset="0"/>
                        </a:rPr>
                        <a:t>                     2,843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2,905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ctr" fontAlgn="ctr"/>
                      <a:r>
                        <a:rPr lang="en-US" sz="1200" b="0" i="0" u="none" strike="noStrike">
                          <a:solidFill>
                            <a:srgbClr val="000000"/>
                          </a:solidFill>
                          <a:effectLst/>
                          <a:latin typeface="Muli" panose="00000500000000000000" pitchFamily="2" charset="0"/>
                        </a:rPr>
                        <a:t>VIRGINIA BEACH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3,179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2,967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9075">
                <a:tc>
                  <a:txBody>
                    <a:bodyPr/>
                    <a:lstStyle/>
                    <a:p>
                      <a:pPr algn="ctr" fontAlgn="ctr"/>
                      <a:r>
                        <a:rPr lang="en-US" sz="1200" b="0" i="0" u="none" strike="noStrike">
                          <a:solidFill>
                            <a:srgbClr val="000000"/>
                          </a:solidFill>
                          <a:effectLst/>
                          <a:latin typeface="Muli" panose="00000500000000000000" pitchFamily="2" charset="0"/>
                        </a:rPr>
                        <a:t>PRINCE WILLIAM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uli" panose="00000500000000000000" pitchFamily="2" charset="0"/>
                        </a:rPr>
                        <a:t>                     3,121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3,235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075">
                <a:tc>
                  <a:txBody>
                    <a:bodyPr/>
                    <a:lstStyle/>
                    <a:p>
                      <a:pPr algn="ctr" fontAlgn="ctr"/>
                      <a:r>
                        <a:rPr lang="en-US" sz="1200" b="0" i="0" u="none" strike="noStrike">
                          <a:solidFill>
                            <a:srgbClr val="000000"/>
                          </a:solidFill>
                          <a:effectLst/>
                          <a:latin typeface="Muli" panose="00000500000000000000" pitchFamily="2" charset="0"/>
                        </a:rPr>
                        <a:t>CHESAPEAKE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uli" panose="00000500000000000000" pitchFamily="2" charset="0"/>
                        </a:rPr>
                        <a:t>                     2,633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2,446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9075">
                <a:tc>
                  <a:txBody>
                    <a:bodyPr/>
                    <a:lstStyle/>
                    <a:p>
                      <a:pPr algn="ctr" fontAlgn="ctr"/>
                      <a:r>
                        <a:rPr lang="en-US" sz="1200" b="0" i="0" u="none" strike="noStrike">
                          <a:solidFill>
                            <a:srgbClr val="000000"/>
                          </a:solidFill>
                          <a:effectLst/>
                          <a:latin typeface="Muli" panose="00000500000000000000" pitchFamily="2" charset="0"/>
                        </a:rPr>
                        <a:t>HENRICO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3,551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3,503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9075">
                <a:tc>
                  <a:txBody>
                    <a:bodyPr/>
                    <a:lstStyle/>
                    <a:p>
                      <a:pPr algn="ctr" fontAlgn="ctr"/>
                      <a:r>
                        <a:rPr lang="en-US" sz="1200" b="0" i="0" u="none" strike="noStrike">
                          <a:solidFill>
                            <a:srgbClr val="000000"/>
                          </a:solidFill>
                          <a:effectLst/>
                          <a:latin typeface="Muli" panose="00000500000000000000" pitchFamily="2" charset="0"/>
                        </a:rPr>
                        <a:t>SUFFOLK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1,360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1,334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075">
                <a:tc>
                  <a:txBody>
                    <a:bodyPr/>
                    <a:lstStyle/>
                    <a:p>
                      <a:pPr algn="ctr" fontAlgn="ctr"/>
                      <a:r>
                        <a:rPr lang="en-US" sz="1200" b="0" i="0" u="none" strike="noStrike">
                          <a:solidFill>
                            <a:srgbClr val="000000"/>
                          </a:solidFill>
                          <a:effectLst/>
                          <a:latin typeface="Muli" panose="00000500000000000000" pitchFamily="2" charset="0"/>
                        </a:rPr>
                        <a:t>NEWPORT NEWS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2,661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2,522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9075">
                <a:tc>
                  <a:txBody>
                    <a:bodyPr/>
                    <a:lstStyle/>
                    <a:p>
                      <a:pPr algn="ctr" fontAlgn="ctr"/>
                      <a:r>
                        <a:rPr lang="en-US" sz="1200" b="0" i="0" u="none" strike="noStrike">
                          <a:solidFill>
                            <a:srgbClr val="000000"/>
                          </a:solidFill>
                          <a:effectLst/>
                          <a:latin typeface="Muli" panose="00000500000000000000" pitchFamily="2" charset="0"/>
                        </a:rPr>
                        <a:t>NORFOLK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3,897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2,857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9075">
                <a:tc>
                  <a:txBody>
                    <a:bodyPr/>
                    <a:lstStyle/>
                    <a:p>
                      <a:pPr algn="ctr" fontAlgn="ctr"/>
                      <a:r>
                        <a:rPr lang="en-US" sz="1200" b="0" i="0" u="none" strike="noStrike">
                          <a:solidFill>
                            <a:srgbClr val="000000"/>
                          </a:solidFill>
                          <a:effectLst/>
                          <a:latin typeface="Muli" panose="00000500000000000000" pitchFamily="2" charset="0"/>
                        </a:rPr>
                        <a:t>HAMPTON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2,623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2,445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075">
                <a:tc>
                  <a:txBody>
                    <a:bodyPr/>
                    <a:lstStyle/>
                    <a:p>
                      <a:pPr algn="ctr" fontAlgn="ctr"/>
                      <a:r>
                        <a:rPr lang="en-US" sz="1200" b="0" i="0" u="none" strike="noStrike">
                          <a:solidFill>
                            <a:srgbClr val="000000"/>
                          </a:solidFill>
                          <a:effectLst/>
                          <a:latin typeface="Muli" panose="00000500000000000000" pitchFamily="2" charset="0"/>
                        </a:rPr>
                        <a:t>RICHMOND 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4,162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Muli" panose="00000500000000000000" pitchFamily="2" charset="0"/>
                        </a:rPr>
                        <a:t>  3,548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9075">
                <a:tc>
                  <a:txBody>
                    <a:bodyPr/>
                    <a:lstStyle/>
                    <a:p>
                      <a:pPr algn="ctr" fontAlgn="ctr"/>
                      <a:r>
                        <a:rPr lang="en-US" sz="1200" b="0" i="0" u="none" strike="noStrike">
                          <a:solidFill>
                            <a:srgbClr val="000000"/>
                          </a:solidFill>
                          <a:effectLst/>
                          <a:latin typeface="Muli" panose="00000500000000000000" pitchFamily="2" charset="0"/>
                        </a:rPr>
                        <a:t>PORTSMOUTH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                     1,877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Muli" panose="00000500000000000000" pitchFamily="2" charset="0"/>
                        </a:rPr>
                        <a:t>  1,710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uli" panose="00000500000000000000" pitchFamily="2" charset="0"/>
                        </a:rPr>
                        <a:t>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49938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3800" b="1" dirty="0">
                <a:solidFill>
                  <a:schemeClr val="tx1">
                    <a:lumMod val="65000"/>
                    <a:lumOff val="35000"/>
                  </a:schemeClr>
                </a:solidFill>
                <a:latin typeface="Muli" panose="00000500000000000000" pitchFamily="2" charset="0"/>
              </a:rPr>
              <a:t>VIRGINIA: SUMMARY NOTES</a:t>
            </a:r>
          </a:p>
          <a:p>
            <a:pPr>
              <a:lnSpc>
                <a:spcPct val="100000"/>
              </a:lnSpc>
              <a:spcBef>
                <a:spcPts val="0"/>
              </a:spcBef>
              <a:spcAft>
                <a:spcPts val="1200"/>
              </a:spcAft>
            </a:pPr>
            <a:r>
              <a:rPr lang="en-US" sz="2000" b="1" dirty="0">
                <a:solidFill>
                  <a:schemeClr val="tx1">
                    <a:lumMod val="65000"/>
                    <a:lumOff val="35000"/>
                  </a:schemeClr>
                </a:solidFill>
                <a:latin typeface="Muli" panose="00000500000000000000" pitchFamily="2" charset="0"/>
              </a:rPr>
              <a:t>State Senate (21R, 19D): </a:t>
            </a:r>
            <a:r>
              <a:rPr lang="en-US" sz="2000" dirty="0">
                <a:latin typeface="Muli" panose="00000500000000000000" pitchFamily="2" charset="0"/>
              </a:rPr>
              <a:t>The state senate can be flipped by Democrats in 2019 and increases in black turnout and registration (SD6 and SD1, in particular) could have a significant impact on competitive races and help Democrats re-gain majority control of the chamber. The Democrats must protect as many as 7 seats, with 2 of those seats (SD21, SD6) projected to be especially competitive. 10 Republican-held seats have been identified as targets and several of them are projected to be close races (SD10 and SD7, followed by SD13 and SD17) where increases in black turnout will be critical.</a:t>
            </a:r>
          </a:p>
          <a:p>
            <a:pPr>
              <a:lnSpc>
                <a:spcPct val="100000"/>
              </a:lnSpc>
              <a:spcBef>
                <a:spcPts val="0"/>
              </a:spcBef>
              <a:spcAft>
                <a:spcPts val="1200"/>
              </a:spcAft>
            </a:pPr>
            <a:r>
              <a:rPr lang="en-US" sz="2000" b="1" dirty="0">
                <a:solidFill>
                  <a:schemeClr val="tx1">
                    <a:lumMod val="65000"/>
                    <a:lumOff val="35000"/>
                  </a:schemeClr>
                </a:solidFill>
                <a:latin typeface="Muli" panose="00000500000000000000" pitchFamily="2" charset="0"/>
              </a:rPr>
              <a:t>State House (51R, 49D): </a:t>
            </a:r>
            <a:r>
              <a:rPr lang="en-US" sz="2000" dirty="0">
                <a:solidFill>
                  <a:schemeClr val="tx1">
                    <a:lumMod val="65000"/>
                    <a:lumOff val="35000"/>
                  </a:schemeClr>
                </a:solidFill>
                <a:latin typeface="Muli" panose="00000500000000000000" pitchFamily="2" charset="0"/>
              </a:rPr>
              <a:t>Like the state senate, the Democrats need to flip just 1 seat to achieve a tie in the state house and just 2 seats to gain a majority, but unlike the state senate the Democrats must also protect several seats with conservative projections (HD72, HD73, HD10, HD85, HD 51, HD68, HD50, HD13, HD31, HD42, HD67, HD21 and HD32). Democratic performance in the best pick-up opportunities (HD100 and HD94) can be significantly increased by increases in both black registration and turnout.  </a:t>
            </a:r>
            <a:endParaRPr lang="en-US" sz="2000" dirty="0">
              <a:latin typeface="Muli" panose="00000500000000000000" pitchFamily="2" charset="0"/>
            </a:endParaRPr>
          </a:p>
          <a:p>
            <a:pPr>
              <a:lnSpc>
                <a:spcPct val="100000"/>
              </a:lnSpc>
              <a:spcBef>
                <a:spcPts val="0"/>
              </a:spcBef>
              <a:spcAft>
                <a:spcPts val="1200"/>
              </a:spcAft>
            </a:pPr>
            <a:r>
              <a:rPr lang="en-US" sz="2000" b="1" dirty="0">
                <a:solidFill>
                  <a:schemeClr val="tx1">
                    <a:lumMod val="65000"/>
                    <a:lumOff val="35000"/>
                  </a:schemeClr>
                </a:solidFill>
                <a:latin typeface="Muli" panose="00000500000000000000" pitchFamily="2" charset="0"/>
              </a:rPr>
              <a:t>County and county-equivalent: </a:t>
            </a:r>
            <a:r>
              <a:rPr lang="en-US" sz="2000" dirty="0">
                <a:latin typeface="Muli" panose="00000500000000000000" pitchFamily="2" charset="0"/>
              </a:rPr>
              <a:t>Increases in black turnout and/or registration could have a significant impact on races in 45 counties and county-equivalents, and 11 counties should be prioritized for statewide registration and/or turnout efforts. There are no statewide races in 2019 but increasing engagement and mobilization statewide will be important for 2020. </a:t>
            </a:r>
            <a:endParaRPr lang="en-US" sz="2000" b="1" dirty="0">
              <a:solidFill>
                <a:schemeClr val="tx1">
                  <a:lumMod val="65000"/>
                  <a:lumOff val="35000"/>
                </a:schemeClr>
              </a:solidFill>
              <a:latin typeface="Muli" panose="00000500000000000000" pitchFamily="2" charset="0"/>
            </a:endParaRPr>
          </a:p>
          <a:p>
            <a:pPr>
              <a:lnSpc>
                <a:spcPct val="100000"/>
              </a:lnSpc>
              <a:spcBef>
                <a:spcPts val="0"/>
              </a:spcBef>
              <a:spcAft>
                <a:spcPts val="1200"/>
              </a:spcAft>
            </a:pPr>
            <a:endParaRPr lang="en-US" sz="2000"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None/>
            </a:pPr>
            <a:endParaRPr lang="en-US" sz="2000"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33</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sp>
        <p:nvSpPr>
          <p:cNvPr id="8" name="Rectangle 7"/>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VIRGINIA</a:t>
            </a:r>
          </a:p>
        </p:txBody>
      </p:sp>
      <p:sp>
        <p:nvSpPr>
          <p:cNvPr id="10" name="Rectangle 9">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1" name="Picture 10"/>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187257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ADDITIONAL STATES</a:t>
            </a:r>
          </a:p>
        </p:txBody>
      </p:sp>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endParaRPr lang="en-US" sz="7200" b="1" dirty="0">
              <a:solidFill>
                <a:schemeClr val="tx1">
                  <a:lumMod val="65000"/>
                  <a:lumOff val="35000"/>
                </a:schemeClr>
              </a:solidFill>
              <a:latin typeface="Muli" panose="00000500000000000000" pitchFamily="2" charset="0"/>
            </a:endParaRPr>
          </a:p>
          <a:p>
            <a:pPr marL="0" indent="0" algn="ctr">
              <a:lnSpc>
                <a:spcPct val="100000"/>
              </a:lnSpc>
              <a:spcBef>
                <a:spcPts val="0"/>
              </a:spcBef>
              <a:spcAft>
                <a:spcPts val="1200"/>
              </a:spcAft>
              <a:buFont typeface="Arial" panose="020B0604020202020204" pitchFamily="34" charset="0"/>
              <a:buNone/>
            </a:pPr>
            <a:r>
              <a:rPr lang="en-US" sz="7200" b="1" dirty="0">
                <a:solidFill>
                  <a:schemeClr val="tx1">
                    <a:lumMod val="65000"/>
                    <a:lumOff val="35000"/>
                  </a:schemeClr>
                </a:solidFill>
                <a:latin typeface="Muli" panose="00000500000000000000" pitchFamily="2" charset="0"/>
              </a:rPr>
              <a:t>2019 PRIORITY STATES</a:t>
            </a:r>
          </a:p>
          <a:p>
            <a:pPr marL="0" indent="0">
              <a:lnSpc>
                <a:spcPct val="100000"/>
              </a:lnSpc>
              <a:spcBef>
                <a:spcPts val="0"/>
              </a:spcBef>
              <a:spcAft>
                <a:spcPts val="1200"/>
              </a:spcAft>
              <a:buFont typeface="Arial" panose="020B0604020202020204" pitchFamily="34" charset="0"/>
              <a:buNone/>
            </a:pP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34</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sp>
        <p:nvSpPr>
          <p:cNvPr id="8" name="Rectangle 7">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10" name="Picture 9"/>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3199453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9263600" cy="641022"/>
          </a:xfrm>
          <a:prstGeom prst="rect">
            <a:avLst/>
          </a:prstGeom>
          <a:noFill/>
          <a:ln w="0">
            <a:noFill/>
            <a:miter lim="800000"/>
            <a:headEnd/>
            <a:tailEnd/>
          </a:ln>
          <a:effectLst/>
        </p:spPr>
        <p:txBody>
          <a:bodyPr anchor="ctr"/>
          <a:lstStyle/>
          <a:p>
            <a:pPr>
              <a:defRPr/>
            </a:pPr>
            <a:r>
              <a:rPr lang="en-US" sz="20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ANALYSIS: 2019 STATES</a:t>
            </a:r>
          </a:p>
        </p:txBody>
      </p:sp>
      <p:sp>
        <p:nvSpPr>
          <p:cNvPr id="3" name="Text Placeholder 1"/>
          <p:cNvSpPr txBox="1">
            <a:spLocks/>
          </p:cNvSpPr>
          <p:nvPr/>
        </p:nvSpPr>
        <p:spPr>
          <a:xfrm>
            <a:off x="406401" y="1092200"/>
            <a:ext cx="11074401"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3800" b="1" dirty="0">
                <a:solidFill>
                  <a:schemeClr val="tx1">
                    <a:lumMod val="65000"/>
                    <a:lumOff val="35000"/>
                  </a:schemeClr>
                </a:solidFill>
                <a:latin typeface="Muli" panose="00000500000000000000" pitchFamily="2" charset="0"/>
              </a:rPr>
              <a:t>2019 SUMMARY</a:t>
            </a:r>
            <a:endParaRPr lang="en-US" b="1"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a:p>
            <a:pPr marL="0" indent="0">
              <a:lnSpc>
                <a:spcPct val="100000"/>
              </a:lnSpc>
              <a:spcBef>
                <a:spcPts val="0"/>
              </a:spcBef>
              <a:spcAft>
                <a:spcPts val="1200"/>
              </a:spcAft>
              <a:buFont typeface="Arial" panose="020B0604020202020204" pitchFamily="34" charset="0"/>
              <a:buNone/>
            </a:pPr>
            <a:endParaRPr lang="en-US" sz="2200" dirty="0">
              <a:solidFill>
                <a:schemeClr val="tx1">
                  <a:lumMod val="65000"/>
                  <a:lumOff val="35000"/>
                </a:schemeClr>
              </a:solidFill>
              <a:latin typeface="Muli" panose="00000500000000000000" pitchFamily="2" charset="0"/>
            </a:endParaRPr>
          </a:p>
        </p:txBody>
      </p:sp>
      <p:sp>
        <p:nvSpPr>
          <p:cNvPr id="4" name="Slide Number Placeholder 1"/>
          <p:cNvSpPr>
            <a:spLocks noGrp="1"/>
          </p:cNvSpPr>
          <p:nvPr>
            <p:ph type="sldNum" sz="quarter" idx="12"/>
          </p:nvPr>
        </p:nvSpPr>
        <p:spPr>
          <a:xfrm>
            <a:off x="9347200" y="6477000"/>
            <a:ext cx="2844800" cy="365125"/>
          </a:xfrm>
        </p:spPr>
        <p:txBody>
          <a:bodyPr/>
          <a:lstStyle/>
          <a:p>
            <a:fld id="{8EB37E6B-2BCE-4755-8734-96C87345AC51}" type="slidenum">
              <a:rPr lang="en-US" smtClean="0"/>
              <a:pPr/>
              <a:t>35</a:t>
            </a:fld>
            <a:endParaRPr lang="en-US" dirty="0"/>
          </a:p>
        </p:txBody>
      </p:sp>
      <p:pic>
        <p:nvPicPr>
          <p:cNvPr id="7" name="Picture 6"/>
          <p:cNvPicPr>
            <a:picLocks noChangeAspect="1"/>
          </p:cNvPicPr>
          <p:nvPr/>
        </p:nvPicPr>
        <p:blipFill>
          <a:blip/>
          <a:stretch>
            <a:fillRect/>
          </a:stretch>
        </p:blipFill>
        <p:spPr>
          <a:xfrm>
            <a:off x="10300099" y="82378"/>
            <a:ext cx="845696" cy="436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49532806"/>
              </p:ext>
            </p:extLst>
          </p:nvPr>
        </p:nvGraphicFramePr>
        <p:xfrm>
          <a:off x="576651" y="1828801"/>
          <a:ext cx="11219935" cy="4728515"/>
        </p:xfrm>
        <a:graphic>
          <a:graphicData uri="http://schemas.openxmlformats.org/drawingml/2006/table">
            <a:tbl>
              <a:tblPr/>
              <a:tblGrid>
                <a:gridCol w="1221021">
                  <a:extLst>
                    <a:ext uri="{9D8B030D-6E8A-4147-A177-3AD203B41FA5}">
                      <a16:colId xmlns:a16="http://schemas.microsoft.com/office/drawing/2014/main" val="20000"/>
                    </a:ext>
                  </a:extLst>
                </a:gridCol>
                <a:gridCol w="1269093">
                  <a:extLst>
                    <a:ext uri="{9D8B030D-6E8A-4147-A177-3AD203B41FA5}">
                      <a16:colId xmlns:a16="http://schemas.microsoft.com/office/drawing/2014/main" val="20001"/>
                    </a:ext>
                  </a:extLst>
                </a:gridCol>
                <a:gridCol w="1269093">
                  <a:extLst>
                    <a:ext uri="{9D8B030D-6E8A-4147-A177-3AD203B41FA5}">
                      <a16:colId xmlns:a16="http://schemas.microsoft.com/office/drawing/2014/main" val="20002"/>
                    </a:ext>
                  </a:extLst>
                </a:gridCol>
                <a:gridCol w="1269093">
                  <a:extLst>
                    <a:ext uri="{9D8B030D-6E8A-4147-A177-3AD203B41FA5}">
                      <a16:colId xmlns:a16="http://schemas.microsoft.com/office/drawing/2014/main" val="20003"/>
                    </a:ext>
                  </a:extLst>
                </a:gridCol>
                <a:gridCol w="1269093">
                  <a:extLst>
                    <a:ext uri="{9D8B030D-6E8A-4147-A177-3AD203B41FA5}">
                      <a16:colId xmlns:a16="http://schemas.microsoft.com/office/drawing/2014/main" val="20004"/>
                    </a:ext>
                  </a:extLst>
                </a:gridCol>
                <a:gridCol w="1269093">
                  <a:extLst>
                    <a:ext uri="{9D8B030D-6E8A-4147-A177-3AD203B41FA5}">
                      <a16:colId xmlns:a16="http://schemas.microsoft.com/office/drawing/2014/main" val="20005"/>
                    </a:ext>
                  </a:extLst>
                </a:gridCol>
                <a:gridCol w="1269093">
                  <a:extLst>
                    <a:ext uri="{9D8B030D-6E8A-4147-A177-3AD203B41FA5}">
                      <a16:colId xmlns:a16="http://schemas.microsoft.com/office/drawing/2014/main" val="20006"/>
                    </a:ext>
                  </a:extLst>
                </a:gridCol>
                <a:gridCol w="1192178">
                  <a:extLst>
                    <a:ext uri="{9D8B030D-6E8A-4147-A177-3AD203B41FA5}">
                      <a16:colId xmlns:a16="http://schemas.microsoft.com/office/drawing/2014/main" val="20007"/>
                    </a:ext>
                  </a:extLst>
                </a:gridCol>
                <a:gridCol w="1192178">
                  <a:extLst>
                    <a:ext uri="{9D8B030D-6E8A-4147-A177-3AD203B41FA5}">
                      <a16:colId xmlns:a16="http://schemas.microsoft.com/office/drawing/2014/main" val="20008"/>
                    </a:ext>
                  </a:extLst>
                </a:gridCol>
              </a:tblGrid>
              <a:tr h="875651">
                <a:tc rowSpan="2">
                  <a:txBody>
                    <a:bodyPr/>
                    <a:lstStyle/>
                    <a:p>
                      <a:pPr algn="ctr" fontAlgn="ctr"/>
                      <a:r>
                        <a:rPr lang="en-US" sz="1600" b="1" i="0" u="none" strike="noStrike" dirty="0">
                          <a:solidFill>
                            <a:srgbClr val="000000"/>
                          </a:solidFill>
                          <a:effectLst/>
                          <a:latin typeface="Muli" panose="00000500000000000000" pitchFamily="2" charset="0"/>
                        </a:rPr>
                        <a:t>2019 STATES</a:t>
                      </a:r>
                    </a:p>
                  </a:txBody>
                  <a:tcPr marL="9013" marR="9013" marT="9013" marB="0" anchor="ctr">
                    <a:lnL>
                      <a:noFill/>
                    </a:lnL>
                    <a:lnR>
                      <a:noFill/>
                    </a:lnR>
                    <a:lnT>
                      <a:noFill/>
                    </a:lnT>
                    <a:lnB>
                      <a:noFill/>
                    </a:lnB>
                    <a:solidFill>
                      <a:srgbClr val="D9D9D9"/>
                    </a:solidFill>
                  </a:tcPr>
                </a:tc>
                <a:tc gridSpan="4">
                  <a:txBody>
                    <a:bodyPr/>
                    <a:lstStyle/>
                    <a:p>
                      <a:pPr algn="ctr" fontAlgn="ctr"/>
                      <a:r>
                        <a:rPr lang="en-US" sz="2400" b="1" i="0" u="none" strike="noStrike" dirty="0">
                          <a:solidFill>
                            <a:srgbClr val="000000"/>
                          </a:solidFill>
                          <a:effectLst/>
                          <a:latin typeface="Muli" panose="00000500000000000000" pitchFamily="2" charset="0"/>
                        </a:rPr>
                        <a:t>COMPETITIVENESS</a:t>
                      </a:r>
                    </a:p>
                  </a:txBody>
                  <a:tcPr marL="9013" marR="9013" marT="9013" marB="0" anchor="ctr">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2400" b="1" i="0" u="none" strike="noStrike" dirty="0">
                          <a:solidFill>
                            <a:srgbClr val="000000"/>
                          </a:solidFill>
                          <a:effectLst/>
                          <a:latin typeface="Muli" panose="00000500000000000000" pitchFamily="2" charset="0"/>
                        </a:rPr>
                        <a:t>NAACP TARGETS</a:t>
                      </a:r>
                    </a:p>
                  </a:txBody>
                  <a:tcPr marL="9013" marR="9013" marT="9013" marB="0" anchor="ctr">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2144">
                <a:tc vMerge="1">
                  <a:txBody>
                    <a:bodyPr/>
                    <a:lstStyle/>
                    <a:p>
                      <a:endParaRPr lang="en-US"/>
                    </a:p>
                  </a:txBody>
                  <a:tcPr/>
                </a:tc>
                <a:tc>
                  <a:txBody>
                    <a:bodyPr/>
                    <a:lstStyle/>
                    <a:p>
                      <a:pPr algn="ctr" fontAlgn="ctr"/>
                      <a:r>
                        <a:rPr lang="en-US" sz="1400" b="1" i="0" u="none" strike="noStrike" dirty="0">
                          <a:solidFill>
                            <a:srgbClr val="000000"/>
                          </a:solidFill>
                          <a:effectLst/>
                          <a:latin typeface="Muli" panose="00000500000000000000" pitchFamily="2" charset="0"/>
                        </a:rPr>
                        <a:t>STATEWIDE</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STATE SENATE</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STATE HOUSE</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COUNTY</a:t>
                      </a:r>
                      <a:r>
                        <a:rPr lang="en-US" sz="1100" b="1" i="0" u="none" strike="noStrike" dirty="0">
                          <a:solidFill>
                            <a:srgbClr val="000000"/>
                          </a:solidFill>
                          <a:effectLst/>
                          <a:latin typeface="Muli" panose="00000500000000000000" pitchFamily="2" charset="0"/>
                        </a:rPr>
                        <a:t>*</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STATEWIDE</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STATE SENATE</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STATE HOUSE</a:t>
                      </a:r>
                    </a:p>
                  </a:txBody>
                  <a:tcPr marL="9013" marR="9013" marT="9013" marB="0" anchor="ctr">
                    <a:lnL>
                      <a:noFill/>
                    </a:lnL>
                    <a:lnR>
                      <a:noFill/>
                    </a:lnR>
                    <a:lnT>
                      <a:noFill/>
                    </a:lnT>
                    <a:lnB>
                      <a:noFill/>
                    </a:lnB>
                    <a:solidFill>
                      <a:srgbClr val="D9D9D9"/>
                    </a:solidFill>
                  </a:tcPr>
                </a:tc>
                <a:tc>
                  <a:txBody>
                    <a:bodyPr/>
                    <a:lstStyle/>
                    <a:p>
                      <a:pPr algn="ctr" fontAlgn="ctr"/>
                      <a:r>
                        <a:rPr lang="en-US" sz="1400" b="1" i="0" u="none" strike="noStrike" dirty="0">
                          <a:solidFill>
                            <a:srgbClr val="000000"/>
                          </a:solidFill>
                          <a:effectLst/>
                          <a:latin typeface="Muli" panose="00000500000000000000" pitchFamily="2" charset="0"/>
                        </a:rPr>
                        <a:t>COUNTY</a:t>
                      </a:r>
                    </a:p>
                  </a:txBody>
                  <a:tcPr marL="9013" marR="9013" marT="9013" marB="0" anchor="ctr">
                    <a:lnL>
                      <a:noFill/>
                    </a:lnL>
                    <a:lnR>
                      <a:noFill/>
                    </a:lnR>
                    <a:lnT>
                      <a:noFill/>
                    </a:lnT>
                    <a:lnB>
                      <a:noFill/>
                    </a:lnB>
                    <a:solidFill>
                      <a:srgbClr val="D9D9D9"/>
                    </a:solidFill>
                  </a:tcPr>
                </a:tc>
                <a:extLst>
                  <a:ext uri="{0D108BD9-81ED-4DB2-BD59-A6C34878D82A}">
                    <a16:rowId xmlns:a16="http://schemas.microsoft.com/office/drawing/2014/main" val="10001"/>
                  </a:ext>
                </a:extLst>
              </a:tr>
              <a:tr h="642144">
                <a:tc>
                  <a:txBody>
                    <a:bodyPr/>
                    <a:lstStyle/>
                    <a:p>
                      <a:pPr algn="ctr" fontAlgn="ctr"/>
                      <a:r>
                        <a:rPr lang="en-US" sz="1100" b="1" i="0" u="none" strike="noStrike" dirty="0">
                          <a:solidFill>
                            <a:srgbClr val="000000"/>
                          </a:solidFill>
                          <a:effectLst/>
                          <a:latin typeface="Muli" panose="00000500000000000000" pitchFamily="2" charset="0"/>
                        </a:rPr>
                        <a:t>KENTUCKY</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FFFFFF"/>
                          </a:solidFill>
                          <a:effectLst/>
                          <a:latin typeface="Muli" panose="00000500000000000000" pitchFamily="2" charset="0"/>
                        </a:rPr>
                        <a:t>COMPETITIVE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dirty="0">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43 of 120</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TIER 3</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3 T1, 3 T2, 2 T3</a:t>
                      </a:r>
                    </a:p>
                  </a:txBody>
                  <a:tcPr marL="9013" marR="9013" marT="9013" marB="0" anchor="ctr">
                    <a:lnL>
                      <a:noFill/>
                    </a:lnL>
                    <a:lnR>
                      <a:noFill/>
                    </a:lnR>
                    <a:lnT>
                      <a:noFill/>
                    </a:lnT>
                    <a:lnB>
                      <a:noFill/>
                    </a:lnB>
                    <a:solidFill>
                      <a:srgbClr val="F2F2F2"/>
                    </a:solidFill>
                  </a:tcPr>
                </a:tc>
                <a:extLst>
                  <a:ext uri="{0D108BD9-81ED-4DB2-BD59-A6C34878D82A}">
                    <a16:rowId xmlns:a16="http://schemas.microsoft.com/office/drawing/2014/main" val="10002"/>
                  </a:ext>
                </a:extLst>
              </a:tr>
              <a:tr h="642144">
                <a:tc>
                  <a:txBody>
                    <a:bodyPr/>
                    <a:lstStyle/>
                    <a:p>
                      <a:pPr algn="ctr" fontAlgn="ctr"/>
                      <a:r>
                        <a:rPr lang="en-US" sz="1100" b="1" i="0" u="none" strike="noStrike" dirty="0">
                          <a:solidFill>
                            <a:srgbClr val="000000"/>
                          </a:solidFill>
                          <a:effectLst/>
                          <a:latin typeface="Muli" panose="00000500000000000000" pitchFamily="2" charset="0"/>
                        </a:rPr>
                        <a:t>LOUISIANA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FFFFFF"/>
                          </a:solidFill>
                          <a:effectLst/>
                          <a:latin typeface="Muli" panose="00000500000000000000" pitchFamily="2" charset="0"/>
                        </a:rPr>
                        <a:t>COMPETITIVE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dirty="0">
                          <a:solidFill>
                            <a:srgbClr val="FFFFFF"/>
                          </a:solidFill>
                          <a:effectLst/>
                          <a:latin typeface="Muli" panose="00000500000000000000" pitchFamily="2" charset="0"/>
                        </a:rPr>
                        <a:t>SAFE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dirty="0">
                          <a:solidFill>
                            <a:srgbClr val="FFFFFF"/>
                          </a:solidFill>
                          <a:effectLst/>
                          <a:latin typeface="Muli" panose="00000500000000000000" pitchFamily="2" charset="0"/>
                        </a:rPr>
                        <a:t>SAFE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dirty="0">
                          <a:solidFill>
                            <a:srgbClr val="000000"/>
                          </a:solidFill>
                          <a:effectLst/>
                          <a:latin typeface="Muli" panose="00000500000000000000" pitchFamily="2" charset="0"/>
                        </a:rPr>
                        <a:t>17 of 64</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TIER 2</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TIER 2</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17 T1</a:t>
                      </a:r>
                    </a:p>
                  </a:txBody>
                  <a:tcPr marL="9013" marR="9013" marT="9013" marB="0" anchor="ctr">
                    <a:lnL>
                      <a:noFill/>
                    </a:lnL>
                    <a:lnR>
                      <a:noFill/>
                    </a:lnR>
                    <a:lnT>
                      <a:noFill/>
                    </a:lnT>
                    <a:lnB>
                      <a:noFill/>
                    </a:lnB>
                    <a:solidFill>
                      <a:srgbClr val="F2F2F2"/>
                    </a:solidFill>
                  </a:tcPr>
                </a:tc>
                <a:extLst>
                  <a:ext uri="{0D108BD9-81ED-4DB2-BD59-A6C34878D82A}">
                    <a16:rowId xmlns:a16="http://schemas.microsoft.com/office/drawing/2014/main" val="10003"/>
                  </a:ext>
                </a:extLst>
              </a:tr>
              <a:tr h="642144">
                <a:tc>
                  <a:txBody>
                    <a:bodyPr/>
                    <a:lstStyle/>
                    <a:p>
                      <a:pPr algn="ctr" fontAlgn="ctr"/>
                      <a:r>
                        <a:rPr lang="en-US" sz="1100" b="1" i="0" u="none" strike="noStrike" dirty="0">
                          <a:solidFill>
                            <a:srgbClr val="000000"/>
                          </a:solidFill>
                          <a:effectLst/>
                          <a:latin typeface="Muli" panose="00000500000000000000" pitchFamily="2" charset="0"/>
                        </a:rPr>
                        <a:t>MISSISSIPPI</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FFFFFF"/>
                          </a:solidFill>
                          <a:effectLst/>
                          <a:latin typeface="Muli" panose="00000500000000000000" pitchFamily="2" charset="0"/>
                        </a:rPr>
                        <a:t>COMPETITIVE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a:solidFill>
                            <a:srgbClr val="FFFFFF"/>
                          </a:solidFill>
                          <a:effectLst/>
                          <a:latin typeface="Muli" panose="00000500000000000000" pitchFamily="2" charset="0"/>
                        </a:rPr>
                        <a:t>SAFE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dirty="0">
                          <a:solidFill>
                            <a:srgbClr val="FFFFFF"/>
                          </a:solidFill>
                          <a:effectLst/>
                          <a:latin typeface="Muli" panose="00000500000000000000" pitchFamily="2" charset="0"/>
                        </a:rPr>
                        <a:t>SAFE</a:t>
                      </a:r>
                    </a:p>
                  </a:txBody>
                  <a:tcPr marL="9013" marR="9013" marT="9013" marB="0" anchor="ctr">
                    <a:lnL>
                      <a:noFill/>
                    </a:lnL>
                    <a:lnR>
                      <a:noFill/>
                    </a:lnR>
                    <a:lnT>
                      <a:noFill/>
                    </a:lnT>
                    <a:lnB>
                      <a:noFill/>
                    </a:lnB>
                    <a:solidFill>
                      <a:srgbClr val="FF0000"/>
                    </a:solidFill>
                  </a:tcPr>
                </a:tc>
                <a:tc>
                  <a:txBody>
                    <a:bodyPr/>
                    <a:lstStyle/>
                    <a:p>
                      <a:pPr algn="ctr" fontAlgn="ctr"/>
                      <a:r>
                        <a:rPr lang="en-US" sz="1100" b="0" i="0" u="none" strike="noStrike" dirty="0">
                          <a:solidFill>
                            <a:srgbClr val="000000"/>
                          </a:solidFill>
                          <a:effectLst/>
                          <a:latin typeface="Muli" panose="00000500000000000000" pitchFamily="2" charset="0"/>
                        </a:rPr>
                        <a:t>24 of 82</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TIER 2</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TIER 2</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24 T1</a:t>
                      </a:r>
                    </a:p>
                  </a:txBody>
                  <a:tcPr marL="9013" marR="9013" marT="9013" marB="0" anchor="ctr">
                    <a:lnL>
                      <a:noFill/>
                    </a:lnL>
                    <a:lnR>
                      <a:noFill/>
                    </a:lnR>
                    <a:lnT>
                      <a:noFill/>
                    </a:lnT>
                    <a:lnB>
                      <a:noFill/>
                    </a:lnB>
                    <a:solidFill>
                      <a:srgbClr val="F2F2F2"/>
                    </a:solidFill>
                  </a:tcPr>
                </a:tc>
                <a:extLst>
                  <a:ext uri="{0D108BD9-81ED-4DB2-BD59-A6C34878D82A}">
                    <a16:rowId xmlns:a16="http://schemas.microsoft.com/office/drawing/2014/main" val="10004"/>
                  </a:ext>
                </a:extLst>
              </a:tr>
              <a:tr h="642144">
                <a:tc>
                  <a:txBody>
                    <a:bodyPr/>
                    <a:lstStyle/>
                    <a:p>
                      <a:pPr algn="ctr" fontAlgn="ctr"/>
                      <a:r>
                        <a:rPr lang="en-US" sz="1100" b="1" i="0" u="none" strike="noStrike" dirty="0">
                          <a:solidFill>
                            <a:srgbClr val="000000"/>
                          </a:solidFill>
                          <a:effectLst/>
                          <a:latin typeface="Muli" panose="00000500000000000000" pitchFamily="2" charset="0"/>
                        </a:rPr>
                        <a:t>NEW JERSEY</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FFFFFF"/>
                          </a:solidFill>
                          <a:effectLst/>
                          <a:latin typeface="Muli" panose="00000500000000000000" pitchFamily="2" charset="0"/>
                        </a:rPr>
                        <a:t>SAFE</a:t>
                      </a:r>
                    </a:p>
                  </a:txBody>
                  <a:tcPr marL="9013" marR="9013" marT="9013" marB="0" anchor="ctr">
                    <a:lnL>
                      <a:noFill/>
                    </a:lnL>
                    <a:lnR>
                      <a:noFill/>
                    </a:lnR>
                    <a:lnT>
                      <a:noFill/>
                    </a:lnT>
                    <a:lnB>
                      <a:noFill/>
                    </a:lnB>
                    <a:solidFill>
                      <a:srgbClr val="0070C0"/>
                    </a:solidFill>
                  </a:tcPr>
                </a:tc>
                <a:tc>
                  <a:txBody>
                    <a:bodyPr/>
                    <a:lstStyle/>
                    <a:p>
                      <a:pPr algn="ctr" fontAlgn="ctr"/>
                      <a:r>
                        <a:rPr lang="en-US" sz="1100" b="0" i="0" u="none" strike="noStrike" dirty="0">
                          <a:solidFill>
                            <a:srgbClr val="000000"/>
                          </a:solidFill>
                          <a:effectLst/>
                          <a:latin typeface="Muli" panose="00000500000000000000" pitchFamily="2" charset="0"/>
                        </a:rPr>
                        <a:t>9 of 21</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TIER 3</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4 T1, 2 T2, 2 T3</a:t>
                      </a:r>
                    </a:p>
                  </a:txBody>
                  <a:tcPr marL="9013" marR="9013" marT="9013" marB="0" anchor="ctr">
                    <a:lnL>
                      <a:noFill/>
                    </a:lnL>
                    <a:lnR>
                      <a:noFill/>
                    </a:lnR>
                    <a:lnT>
                      <a:noFill/>
                    </a:lnT>
                    <a:lnB>
                      <a:noFill/>
                    </a:lnB>
                    <a:solidFill>
                      <a:srgbClr val="F2F2F2"/>
                    </a:solidFill>
                  </a:tcPr>
                </a:tc>
                <a:extLst>
                  <a:ext uri="{0D108BD9-81ED-4DB2-BD59-A6C34878D82A}">
                    <a16:rowId xmlns:a16="http://schemas.microsoft.com/office/drawing/2014/main" val="10005"/>
                  </a:ext>
                </a:extLst>
              </a:tr>
              <a:tr h="642144">
                <a:tc>
                  <a:txBody>
                    <a:bodyPr/>
                    <a:lstStyle/>
                    <a:p>
                      <a:pPr algn="ctr" fontAlgn="ctr"/>
                      <a:r>
                        <a:rPr lang="en-US" sz="1100" b="1" i="0" u="none" strike="noStrike" dirty="0">
                          <a:solidFill>
                            <a:srgbClr val="000000"/>
                          </a:solidFill>
                          <a:effectLst/>
                          <a:latin typeface="Muli" panose="00000500000000000000" pitchFamily="2" charset="0"/>
                        </a:rPr>
                        <a:t>VIRGINIA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FFFFFF"/>
                          </a:solidFill>
                          <a:effectLst/>
                          <a:latin typeface="Muli" panose="00000500000000000000" pitchFamily="2" charset="0"/>
                        </a:rPr>
                        <a:t>COMPETITIVE</a:t>
                      </a:r>
                    </a:p>
                  </a:txBody>
                  <a:tcPr marL="9013" marR="9013" marT="9013" marB="0" anchor="ctr">
                    <a:lnL>
                      <a:noFill/>
                    </a:lnL>
                    <a:lnR>
                      <a:noFill/>
                    </a:lnR>
                    <a:lnT>
                      <a:noFill/>
                    </a:lnT>
                    <a:lnB>
                      <a:noFill/>
                    </a:lnB>
                    <a:solidFill>
                      <a:srgbClr val="7030A0"/>
                    </a:solidFill>
                  </a:tcPr>
                </a:tc>
                <a:tc>
                  <a:txBody>
                    <a:bodyPr/>
                    <a:lstStyle/>
                    <a:p>
                      <a:pPr algn="ctr" fontAlgn="ctr"/>
                      <a:r>
                        <a:rPr lang="en-US" sz="1100" b="0" i="0" u="none" strike="noStrike">
                          <a:solidFill>
                            <a:srgbClr val="FFFFFF"/>
                          </a:solidFill>
                          <a:effectLst/>
                          <a:latin typeface="Muli" panose="00000500000000000000" pitchFamily="2" charset="0"/>
                        </a:rPr>
                        <a:t>COMPETITIVE</a:t>
                      </a:r>
                    </a:p>
                  </a:txBody>
                  <a:tcPr marL="9013" marR="9013" marT="9013" marB="0" anchor="ctr">
                    <a:lnL>
                      <a:noFill/>
                    </a:lnL>
                    <a:lnR>
                      <a:noFill/>
                    </a:lnR>
                    <a:lnT>
                      <a:noFill/>
                    </a:lnT>
                    <a:lnB>
                      <a:noFill/>
                    </a:lnB>
                    <a:solidFill>
                      <a:srgbClr val="7030A0"/>
                    </a:solidFill>
                  </a:tcPr>
                </a:tc>
                <a:tc>
                  <a:txBody>
                    <a:bodyPr/>
                    <a:lstStyle/>
                    <a:p>
                      <a:pPr algn="ctr" fontAlgn="ctr"/>
                      <a:r>
                        <a:rPr lang="en-US" sz="1100" b="0" i="0" u="none" strike="noStrike">
                          <a:solidFill>
                            <a:srgbClr val="000000"/>
                          </a:solidFill>
                          <a:effectLst/>
                          <a:latin typeface="Muli" panose="00000500000000000000" pitchFamily="2" charset="0"/>
                        </a:rPr>
                        <a:t>52 of 133</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Muli" panose="00000500000000000000" pitchFamily="2" charset="0"/>
                        </a:rPr>
                        <a:t>N/A</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TIER 1</a:t>
                      </a:r>
                    </a:p>
                  </a:txBody>
                  <a:tcPr marL="9013" marR="9013" marT="9013"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Muli" panose="00000500000000000000" pitchFamily="2" charset="0"/>
                        </a:rPr>
                        <a:t>37 T1, 5 T2, 3 T3</a:t>
                      </a:r>
                    </a:p>
                  </a:txBody>
                  <a:tcPr marL="9013" marR="9013" marT="9013" marB="0" anchor="ctr">
                    <a:lnL>
                      <a:noFill/>
                    </a:lnL>
                    <a:lnR>
                      <a:noFill/>
                    </a:lnR>
                    <a:lnT>
                      <a:noFill/>
                    </a:lnT>
                    <a:lnB>
                      <a:noFill/>
                    </a:lnB>
                    <a:solidFill>
                      <a:srgbClr val="F2F2F2"/>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576651" y="6616122"/>
            <a:ext cx="5535827" cy="246221"/>
          </a:xfrm>
          <a:prstGeom prst="rect">
            <a:avLst/>
          </a:prstGeom>
          <a:noFill/>
        </p:spPr>
        <p:txBody>
          <a:bodyPr wrap="square" rtlCol="0">
            <a:spAutoFit/>
          </a:bodyPr>
          <a:lstStyle/>
          <a:p>
            <a:r>
              <a:rPr lang="en-US" sz="1000" i="1" dirty="0">
                <a:latin typeface="Muli" panose="00000500000000000000" pitchFamily="2" charset="0"/>
              </a:rPr>
              <a:t>*Counties classified as competitive.</a:t>
            </a:r>
          </a:p>
        </p:txBody>
      </p:sp>
      <p:pic>
        <p:nvPicPr>
          <p:cNvPr id="10" name="Picture 9"/>
          <p:cNvPicPr/>
          <p:nvPr/>
        </p:nvPicPr>
        <p:blipFill>
          <a:blip cstate="print">
            <a:extLst>
              <a:ext uri="{28A0092B-C50C-407E-A947-70E740481C1C}">
                <a14:useLocalDpi xmlns:a14="http://schemas.microsoft.com/office/drawing/2010/main" val="0"/>
              </a:ext>
            </a:extLst>
          </a:blip>
          <a:stretch>
            <a:fillRect/>
          </a:stretch>
        </p:blipFill>
        <p:spPr>
          <a:xfrm>
            <a:off x="11430698" y="19748"/>
            <a:ext cx="531658" cy="558645"/>
          </a:xfrm>
          <a:prstGeom prst="rect">
            <a:avLst/>
          </a:prstGeom>
        </p:spPr>
      </p:pic>
    </p:spTree>
    <p:extLst>
      <p:ext uri="{BB962C8B-B14F-4D97-AF65-F5344CB8AC3E}">
        <p14:creationId xmlns:p14="http://schemas.microsoft.com/office/powerpoint/2010/main" val="2775067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9"/>
            <a:ext cx="12192000" cy="1325563"/>
          </a:xfrm>
          <a:solidFill>
            <a:srgbClr val="F1C508"/>
          </a:solidFill>
        </p:spPr>
        <p:txBody>
          <a:bodyPr/>
          <a:lstStyle/>
          <a:p>
            <a:pPr algn="ctr"/>
            <a:r>
              <a:rPr lang="en-US" dirty="0">
                <a:solidFill>
                  <a:srgbClr val="002E6C"/>
                </a:solidFill>
                <a:latin typeface="Arial Black" panose="020B0A04020102020204" pitchFamily="34" charset="0"/>
              </a:rPr>
              <a:t>Contact Us</a:t>
            </a:r>
          </a:p>
        </p:txBody>
      </p:sp>
      <p:sp>
        <p:nvSpPr>
          <p:cNvPr id="3" name="Rectangle 2"/>
          <p:cNvSpPr/>
          <p:nvPr/>
        </p:nvSpPr>
        <p:spPr>
          <a:xfrm>
            <a:off x="1253230" y="2087463"/>
            <a:ext cx="9685539" cy="4770537"/>
          </a:xfrm>
          <a:prstGeom prst="rect">
            <a:avLst/>
          </a:prstGeom>
        </p:spPr>
        <p:txBody>
          <a:bodyPr wrap="square">
            <a:spAutoFit/>
          </a:bodyPr>
          <a:lstStyle/>
          <a:p>
            <a:pPr marL="342900" indent="-342900">
              <a:buClr>
                <a:srgbClr val="F1C508"/>
              </a:buClr>
              <a:buFont typeface="Wingdings" pitchFamily="2" charset="2"/>
              <a:buChar char="Ø"/>
            </a:pPr>
            <a:r>
              <a:rPr lang="en-US" sz="3200" dirty="0">
                <a:cs typeface="Arial" panose="020B0604020202020204" pitchFamily="34" charset="0"/>
              </a:rPr>
              <a:t>Jamal R. Watkins</a:t>
            </a:r>
          </a:p>
          <a:p>
            <a:pPr marL="342900" indent="-342900">
              <a:buClr>
                <a:srgbClr val="F1C508"/>
              </a:buClr>
              <a:buFont typeface="Wingdings" pitchFamily="2" charset="2"/>
              <a:buChar char="Ø"/>
            </a:pPr>
            <a:r>
              <a:rPr lang="en-US" sz="3200" dirty="0">
                <a:cs typeface="Arial" panose="020B0604020202020204" pitchFamily="34" charset="0"/>
                <a:hlinkClick r:id="rId3"/>
              </a:rPr>
              <a:t>jwatkins@naacpnet.org</a:t>
            </a:r>
            <a:endParaRPr lang="en-US" sz="3200" dirty="0">
              <a:cs typeface="Arial" panose="020B0604020202020204" pitchFamily="34" charset="0"/>
            </a:endParaRPr>
          </a:p>
          <a:p>
            <a:pPr marL="342900" indent="-342900">
              <a:buClr>
                <a:srgbClr val="F1C508"/>
              </a:buClr>
              <a:buFont typeface="Wingdings" pitchFamily="2" charset="2"/>
              <a:buChar char="Ø"/>
            </a:pPr>
            <a:endParaRPr lang="en-US" sz="3200" dirty="0">
              <a:cs typeface="Arial" panose="020B0604020202020204" pitchFamily="34" charset="0"/>
            </a:endParaRPr>
          </a:p>
          <a:p>
            <a:pPr marL="342900" indent="-342900">
              <a:buClr>
                <a:srgbClr val="F1C508"/>
              </a:buClr>
              <a:buFont typeface="Wingdings" pitchFamily="2" charset="2"/>
              <a:buChar char="Ø"/>
            </a:pPr>
            <a:r>
              <a:rPr lang="en-US" sz="3200" dirty="0">
                <a:cs typeface="Arial" panose="020B0604020202020204" pitchFamily="34" charset="0"/>
              </a:rPr>
              <a:t>Sheila E. </a:t>
            </a:r>
            <a:r>
              <a:rPr lang="en-US" sz="3200" dirty="0" err="1">
                <a:cs typeface="Arial" panose="020B0604020202020204" pitchFamily="34" charset="0"/>
              </a:rPr>
              <a:t>Isong</a:t>
            </a:r>
            <a:endParaRPr lang="en-US" sz="3200" dirty="0">
              <a:cs typeface="Arial" panose="020B0604020202020204" pitchFamily="34" charset="0"/>
            </a:endParaRPr>
          </a:p>
          <a:p>
            <a:pPr marL="342900" indent="-342900">
              <a:buClr>
                <a:srgbClr val="F1C508"/>
              </a:buClr>
              <a:buFont typeface="Wingdings" pitchFamily="2" charset="2"/>
              <a:buChar char="Ø"/>
            </a:pPr>
            <a:r>
              <a:rPr lang="en-US" sz="3200" dirty="0">
                <a:cs typeface="Arial" panose="020B0604020202020204" pitchFamily="34" charset="0"/>
                <a:hlinkClick r:id="rId4"/>
              </a:rPr>
              <a:t>sisong@naacpnet.org</a:t>
            </a:r>
            <a:endParaRPr lang="en-US" sz="3200" dirty="0">
              <a:cs typeface="Arial" panose="020B0604020202020204" pitchFamily="34" charset="0"/>
            </a:endParaRPr>
          </a:p>
          <a:p>
            <a:pPr marL="342900" indent="-342900">
              <a:buClr>
                <a:srgbClr val="F1C508"/>
              </a:buClr>
              <a:buFont typeface="Wingdings" pitchFamily="2" charset="2"/>
              <a:buChar char="Ø"/>
            </a:pPr>
            <a:endParaRPr lang="en-US" sz="3200" dirty="0">
              <a:cs typeface="Arial" panose="020B0604020202020204" pitchFamily="34" charset="0"/>
            </a:endParaRPr>
          </a:p>
          <a:p>
            <a:pPr marL="342900" indent="-342900">
              <a:buClr>
                <a:srgbClr val="F1C508"/>
              </a:buClr>
              <a:buFont typeface="Wingdings" pitchFamily="2" charset="2"/>
              <a:buChar char="Ø"/>
            </a:pPr>
            <a:r>
              <a:rPr lang="en-US" sz="3200" dirty="0">
                <a:cs typeface="Arial" panose="020B0604020202020204" pitchFamily="34" charset="0"/>
              </a:rPr>
              <a:t>Dominik Whitehead</a:t>
            </a:r>
          </a:p>
          <a:p>
            <a:pPr marL="342900" indent="-342900">
              <a:buClr>
                <a:srgbClr val="F1C508"/>
              </a:buClr>
              <a:buFont typeface="Wingdings" pitchFamily="2" charset="2"/>
              <a:buChar char="Ø"/>
            </a:pPr>
            <a:r>
              <a:rPr lang="en-US" sz="3200" dirty="0">
                <a:cs typeface="Arial" panose="020B0604020202020204" pitchFamily="34" charset="0"/>
                <a:hlinkClick r:id="rId5"/>
              </a:rPr>
              <a:t>dwhitehead@naacpnet.org</a:t>
            </a:r>
            <a:endParaRPr lang="en-US" sz="3200" dirty="0">
              <a:cs typeface="Arial" panose="020B0604020202020204" pitchFamily="34" charset="0"/>
            </a:endParaRPr>
          </a:p>
          <a:p>
            <a:pPr>
              <a:buClr>
                <a:srgbClr val="F1C508"/>
              </a:buClr>
            </a:pPr>
            <a:br>
              <a:rPr lang="en-US" sz="2400" dirty="0">
                <a:cs typeface="Arial" panose="020B0604020202020204" pitchFamily="34" charset="0"/>
              </a:rPr>
            </a:br>
            <a:endParaRPr lang="en-US" sz="2400" dirty="0">
              <a:cs typeface="Arial" panose="020B0604020202020204" pitchFamily="34" charset="0"/>
            </a:endParaRPr>
          </a:p>
        </p:txBody>
      </p:sp>
      <p:sp>
        <p:nvSpPr>
          <p:cNvPr id="6" name="Rectangle 5">
            <a:extLst>
              <a:ext uri="{FF2B5EF4-FFF2-40B4-BE49-F238E27FC236}">
                <a16:creationId xmlns:a16="http://schemas.microsoft.com/office/drawing/2014/main" id="{CF4AFF11-747F-8D45-AF72-DC6B8103F491}"/>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spTree>
    <p:extLst>
      <p:ext uri="{BB962C8B-B14F-4D97-AF65-F5344CB8AC3E}">
        <p14:creationId xmlns:p14="http://schemas.microsoft.com/office/powerpoint/2010/main" val="36342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p:cNvGraphicFramePr/>
          <p:nvPr/>
        </p:nvGraphicFramePr>
        <p:xfrm>
          <a:off x="5029200" y="76202"/>
          <a:ext cx="5486400" cy="6265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p:cNvSpPr>
            <a:spLocks noGrp="1"/>
          </p:cNvSpPr>
          <p:nvPr>
            <p:ph type="title"/>
          </p:nvPr>
        </p:nvSpPr>
        <p:spPr>
          <a:xfrm>
            <a:off x="0" y="1"/>
            <a:ext cx="12192000" cy="889348"/>
          </a:xfrm>
        </p:spPr>
        <p:txBody>
          <a:bodyPr>
            <a:normAutofit/>
          </a:bodyPr>
          <a:lstStyle/>
          <a:p>
            <a:r>
              <a:rPr lang="en-US" sz="3600" b="1" dirty="0">
                <a:latin typeface="+mn-lt"/>
              </a:rPr>
              <a:t>Theory of the Case:</a:t>
            </a:r>
          </a:p>
        </p:txBody>
      </p:sp>
      <p:sp>
        <p:nvSpPr>
          <p:cNvPr id="6" name="Rectangle 5"/>
          <p:cNvSpPr/>
          <p:nvPr/>
        </p:nvSpPr>
        <p:spPr>
          <a:xfrm>
            <a:off x="0" y="6450904"/>
            <a:ext cx="12192000" cy="407095"/>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A52F"/>
              </a:solidFill>
            </a:endParaRPr>
          </a:p>
        </p:txBody>
      </p:sp>
      <p:sp>
        <p:nvSpPr>
          <p:cNvPr id="7" name="Left Arrow Callout 6"/>
          <p:cNvSpPr/>
          <p:nvPr/>
        </p:nvSpPr>
        <p:spPr>
          <a:xfrm>
            <a:off x="8207362" y="4724402"/>
            <a:ext cx="2155838" cy="1160459"/>
          </a:xfrm>
          <a:prstGeom prst="leftArrowCallout">
            <a:avLst/>
          </a:prstGeom>
          <a:solidFill>
            <a:schemeClr val="bg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Grow A</a:t>
            </a:r>
          </a:p>
          <a:p>
            <a:pPr algn="ctr"/>
            <a:r>
              <a:rPr lang="en-US" sz="1600" dirty="0"/>
              <a:t>Candidate &amp;</a:t>
            </a:r>
          </a:p>
          <a:p>
            <a:pPr algn="ctr"/>
            <a:r>
              <a:rPr lang="en-US" sz="1600" dirty="0"/>
              <a:t>Operative  </a:t>
            </a:r>
          </a:p>
          <a:p>
            <a:pPr algn="ctr"/>
            <a:r>
              <a:rPr lang="en-US" sz="1600" dirty="0"/>
              <a:t>Pipeline</a:t>
            </a:r>
          </a:p>
        </p:txBody>
      </p:sp>
      <p:sp>
        <p:nvSpPr>
          <p:cNvPr id="8" name="Rectangle 7">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spTree>
    <p:extLst>
      <p:ext uri="{BB962C8B-B14F-4D97-AF65-F5344CB8AC3E}">
        <p14:creationId xmlns:p14="http://schemas.microsoft.com/office/powerpoint/2010/main" val="37464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419249B-BFE3-B646-92A2-B806522E229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E99582A0-0EC9-1247-9D9E-1252F1EDF91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6BBD1402-01B0-5142-8BD8-5C62D069E6C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17A641AB-6E5D-EA45-A007-7DBB578B363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D33B42E3-9E16-2047-AF8B-6FECB433361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dgm id="{7C64A683-A10F-C644-8BD5-F17FBD1822C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graphicEl>
                                              <a:dgm id="{A63409C3-1756-1D48-A8FD-CB08918BE6E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dgm id="{4E8D1F20-EA8F-C74E-95A0-AABE7719889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 y="0"/>
            <a:ext cx="12191999" cy="90008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b="1" dirty="0">
                <a:solidFill>
                  <a:schemeClr val="tx1"/>
                </a:solidFill>
                <a:cs typeface="Arial"/>
              </a:rPr>
              <a:t>NAACP By The Numbers:</a:t>
            </a:r>
          </a:p>
        </p:txBody>
      </p:sp>
      <p:sp>
        <p:nvSpPr>
          <p:cNvPr id="2" name="TextBox 1"/>
          <p:cNvSpPr txBox="1"/>
          <p:nvPr/>
        </p:nvSpPr>
        <p:spPr>
          <a:xfrm>
            <a:off x="231773" y="943023"/>
            <a:ext cx="11728450" cy="5262979"/>
          </a:xfrm>
          <a:prstGeom prst="rect">
            <a:avLst/>
          </a:prstGeom>
          <a:noFill/>
        </p:spPr>
        <p:txBody>
          <a:bodyPr wrap="square" rtlCol="0">
            <a:spAutoFit/>
          </a:bodyPr>
          <a:lstStyle/>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2.4 Million</a:t>
            </a:r>
            <a:r>
              <a:rPr lang="en-US" sz="2400" dirty="0">
                <a:latin typeface="Calibri" panose="020F0502020204030204" pitchFamily="34" charset="0"/>
              </a:rPr>
              <a:t> members, activist, and advocates who we can mobilize both online and offline. </a:t>
            </a:r>
          </a:p>
          <a:p>
            <a:pPr marL="457189" indent="-457189">
              <a:buFont typeface="Wingdings" panose="05000000000000000000" pitchFamily="2" charset="2"/>
              <a:buChar char="ü"/>
            </a:pPr>
            <a:endParaRPr lang="en-US" sz="2400" b="1" dirty="0">
              <a:solidFill>
                <a:srgbClr val="ECA52F"/>
              </a:solidFill>
              <a:latin typeface="Calibri" panose="020F0502020204030204" pitchFamily="34" charset="0"/>
            </a:endParaRPr>
          </a:p>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2,600</a:t>
            </a:r>
            <a:r>
              <a:rPr lang="en-US" sz="2400" dirty="0">
                <a:solidFill>
                  <a:srgbClr val="000000"/>
                </a:solidFill>
                <a:latin typeface="Calibri" panose="020F0502020204030204" pitchFamily="34" charset="0"/>
              </a:rPr>
              <a:t> Units that house our most dedicated volunteers.</a:t>
            </a:r>
          </a:p>
          <a:p>
            <a:pPr marL="457189" indent="-457189">
              <a:buFont typeface="Wingdings" panose="05000000000000000000" pitchFamily="2" charset="2"/>
              <a:buChar char="ü"/>
            </a:pPr>
            <a:endParaRPr lang="en-US" sz="2400" dirty="0">
              <a:solidFill>
                <a:srgbClr val="000000"/>
              </a:solidFill>
              <a:latin typeface="Calibri" panose="020F0502020204030204" pitchFamily="34" charset="0"/>
            </a:endParaRPr>
          </a:p>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1,200 </a:t>
            </a:r>
            <a:r>
              <a:rPr lang="en-US" sz="2400" dirty="0">
                <a:solidFill>
                  <a:srgbClr val="000000"/>
                </a:solidFill>
                <a:latin typeface="Calibri" panose="020F0502020204030204" pitchFamily="34" charset="0"/>
              </a:rPr>
              <a:t>Youth and College units for members under the age of 25.</a:t>
            </a:r>
          </a:p>
          <a:p>
            <a:pPr marL="457189" indent="-457189">
              <a:buFont typeface="Wingdings" panose="05000000000000000000" pitchFamily="2" charset="2"/>
              <a:buChar char="ü"/>
            </a:pPr>
            <a:endParaRPr lang="en-US" sz="2400" dirty="0">
              <a:solidFill>
                <a:srgbClr val="000000"/>
              </a:solidFill>
              <a:latin typeface="Calibri" panose="020F0502020204030204" pitchFamily="34" charset="0"/>
            </a:endParaRPr>
          </a:p>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50</a:t>
            </a:r>
            <a:r>
              <a:rPr lang="en-US" sz="2400" dirty="0">
                <a:solidFill>
                  <a:srgbClr val="ECA52F"/>
                </a:solidFill>
                <a:latin typeface="Calibri" panose="020F0502020204030204" pitchFamily="34" charset="0"/>
              </a:rPr>
              <a:t> </a:t>
            </a:r>
            <a:r>
              <a:rPr lang="en-US" sz="2400" dirty="0">
                <a:solidFill>
                  <a:srgbClr val="000000"/>
                </a:solidFill>
                <a:latin typeface="Calibri" panose="020F0502020204030204" pitchFamily="34" charset="0"/>
              </a:rPr>
              <a:t>States where we have a field presence.</a:t>
            </a:r>
          </a:p>
          <a:p>
            <a:endParaRPr lang="en-US" sz="2400" dirty="0">
              <a:solidFill>
                <a:srgbClr val="000000"/>
              </a:solidFill>
              <a:latin typeface="Calibri" panose="020F0502020204030204" pitchFamily="34" charset="0"/>
            </a:endParaRPr>
          </a:p>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400k </a:t>
            </a:r>
            <a:r>
              <a:rPr lang="en-US" sz="2400" dirty="0">
                <a:solidFill>
                  <a:srgbClr val="000000"/>
                </a:solidFill>
                <a:latin typeface="Calibri" panose="020F0502020204030204" pitchFamily="34" charset="0"/>
              </a:rPr>
              <a:t>Followers on Twitter.</a:t>
            </a:r>
          </a:p>
          <a:p>
            <a:pPr marL="457189" indent="-457189">
              <a:buFont typeface="Wingdings" panose="05000000000000000000" pitchFamily="2" charset="2"/>
              <a:buChar char="ü"/>
            </a:pPr>
            <a:endParaRPr lang="en-US" sz="2400" dirty="0">
              <a:solidFill>
                <a:srgbClr val="000000"/>
              </a:solidFill>
              <a:latin typeface="Calibri" panose="020F0502020204030204" pitchFamily="34" charset="0"/>
            </a:endParaRPr>
          </a:p>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500k</a:t>
            </a:r>
            <a:r>
              <a:rPr lang="en-US" sz="2400" dirty="0">
                <a:solidFill>
                  <a:srgbClr val="000000"/>
                </a:solidFill>
                <a:latin typeface="Calibri" panose="020F0502020204030204" pitchFamily="34" charset="0"/>
              </a:rPr>
              <a:t> Followers on Facebook.</a:t>
            </a:r>
          </a:p>
          <a:p>
            <a:pPr marL="457189" indent="-457189">
              <a:buFont typeface="Wingdings" panose="05000000000000000000" pitchFamily="2" charset="2"/>
              <a:buChar char="ü"/>
            </a:pPr>
            <a:endParaRPr lang="en-US" sz="2400" dirty="0">
              <a:solidFill>
                <a:srgbClr val="000000"/>
              </a:solidFill>
              <a:latin typeface="Calibri" panose="020F0502020204030204" pitchFamily="34" charset="0"/>
            </a:endParaRPr>
          </a:p>
          <a:p>
            <a:pPr marL="457189" indent="-457189">
              <a:buFont typeface="Wingdings" panose="05000000000000000000" pitchFamily="2" charset="2"/>
              <a:buChar char="ü"/>
            </a:pPr>
            <a:r>
              <a:rPr lang="en-US" sz="2400" b="1" dirty="0">
                <a:solidFill>
                  <a:srgbClr val="ECA52F"/>
                </a:solidFill>
                <a:latin typeface="Calibri" panose="020F0502020204030204" pitchFamily="34" charset="0"/>
              </a:rPr>
              <a:t>110</a:t>
            </a:r>
            <a:r>
              <a:rPr lang="en-US" sz="2400" dirty="0">
                <a:solidFill>
                  <a:srgbClr val="ECA52F"/>
                </a:solidFill>
                <a:latin typeface="Calibri" panose="020F0502020204030204" pitchFamily="34" charset="0"/>
              </a:rPr>
              <a:t> </a:t>
            </a:r>
            <a:r>
              <a:rPr lang="en-US" sz="2400" dirty="0">
                <a:solidFill>
                  <a:srgbClr val="000000"/>
                </a:solidFill>
                <a:latin typeface="Calibri" panose="020F0502020204030204" pitchFamily="34" charset="0"/>
              </a:rPr>
              <a:t>Year old membership based advocacy organization. </a:t>
            </a:r>
          </a:p>
        </p:txBody>
      </p:sp>
      <p:sp>
        <p:nvSpPr>
          <p:cNvPr id="4" name="Rectangle 3">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pic>
        <p:nvPicPr>
          <p:cNvPr id="5" name="Shape 271"/>
          <p:cNvPicPr preferRelativeResize="0"/>
          <p:nvPr/>
        </p:nvPicPr>
        <p:blipFill rotWithShape="1">
          <a:blip r:embed="rId2">
            <a:alphaModFix/>
          </a:blip>
          <a:srcRect/>
          <a:stretch/>
        </p:blipFill>
        <p:spPr>
          <a:xfrm>
            <a:off x="9432099" y="4158640"/>
            <a:ext cx="1866378" cy="1824285"/>
          </a:xfrm>
          <a:prstGeom prst="rect">
            <a:avLst/>
          </a:prstGeom>
          <a:noFill/>
          <a:ln>
            <a:noFill/>
          </a:ln>
        </p:spPr>
      </p:pic>
    </p:spTree>
    <p:extLst>
      <p:ext uri="{BB962C8B-B14F-4D97-AF65-F5344CB8AC3E}">
        <p14:creationId xmlns:p14="http://schemas.microsoft.com/office/powerpoint/2010/main" val="319447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12191999" cy="1325563"/>
          </a:xfrm>
        </p:spPr>
        <p:txBody>
          <a:bodyPr>
            <a:normAutofit/>
          </a:bodyPr>
          <a:lstStyle/>
          <a:p>
            <a:r>
              <a:rPr lang="en-US" sz="3600" b="1" dirty="0">
                <a:latin typeface="+mn-lt"/>
              </a:rPr>
              <a:t>Our Civic Engagement Mission</a:t>
            </a:r>
          </a:p>
        </p:txBody>
      </p:sp>
      <p:sp>
        <p:nvSpPr>
          <p:cNvPr id="14" name="TextBox 13"/>
          <p:cNvSpPr txBox="1"/>
          <p:nvPr/>
        </p:nvSpPr>
        <p:spPr>
          <a:xfrm>
            <a:off x="496864" y="1487656"/>
            <a:ext cx="10363202" cy="1200328"/>
          </a:xfrm>
          <a:prstGeom prst="rect">
            <a:avLst/>
          </a:prstGeom>
          <a:solidFill>
            <a:srgbClr val="95B3D7"/>
          </a:solidFill>
          <a:ln w="38100">
            <a:noFill/>
          </a:ln>
          <a:effectLst>
            <a:glow rad="63500">
              <a:schemeClr val="accent1">
                <a:satMod val="175000"/>
                <a:alpha val="40000"/>
              </a:schemeClr>
            </a:glow>
          </a:effectLst>
        </p:spPr>
        <p:txBody>
          <a:bodyPr wrap="square" rtlCol="0">
            <a:spAutoFit/>
          </a:bodyPr>
          <a:lstStyle/>
          <a:p>
            <a:r>
              <a:rPr lang="en-US" sz="2400" b="1" dirty="0">
                <a:solidFill>
                  <a:srgbClr val="FFFFFF"/>
                </a:solidFill>
              </a:rPr>
              <a:t>1. PRODUCE WINNING OFFENSIVE AGENDA:</a:t>
            </a:r>
          </a:p>
          <a:p>
            <a:r>
              <a:rPr lang="en-US" sz="2400" dirty="0">
                <a:solidFill>
                  <a:srgbClr val="FFFFFF"/>
                </a:solidFill>
              </a:rPr>
              <a:t>Move from legislative and electoral defense to offense that produces key wins (Data driven program).</a:t>
            </a:r>
          </a:p>
        </p:txBody>
      </p:sp>
      <p:sp>
        <p:nvSpPr>
          <p:cNvPr id="16" name="TextBox 15"/>
          <p:cNvSpPr txBox="1"/>
          <p:nvPr/>
        </p:nvSpPr>
        <p:spPr>
          <a:xfrm>
            <a:off x="496864" y="3334907"/>
            <a:ext cx="10363202" cy="1200328"/>
          </a:xfrm>
          <a:prstGeom prst="rect">
            <a:avLst/>
          </a:prstGeom>
          <a:solidFill>
            <a:srgbClr val="0070C0"/>
          </a:solidFill>
          <a:ln w="38100">
            <a:noFill/>
          </a:ln>
          <a:effectLst>
            <a:glow rad="63500">
              <a:schemeClr val="accent1">
                <a:satMod val="175000"/>
                <a:alpha val="40000"/>
              </a:schemeClr>
            </a:glow>
          </a:effectLst>
        </p:spPr>
        <p:txBody>
          <a:bodyPr wrap="square" rtlCol="0">
            <a:spAutoFit/>
          </a:bodyPr>
          <a:lstStyle/>
          <a:p>
            <a:r>
              <a:rPr lang="en-US" sz="2400" b="1" dirty="0">
                <a:solidFill>
                  <a:srgbClr val="FFFFFF"/>
                </a:solidFill>
              </a:rPr>
              <a:t>2. OPTIMIZE INCREASED CAPACITY OVER TIME:</a:t>
            </a:r>
          </a:p>
          <a:p>
            <a:r>
              <a:rPr lang="en-US" sz="2400" dirty="0">
                <a:solidFill>
                  <a:srgbClr val="FFFFFF"/>
                </a:solidFill>
              </a:rPr>
              <a:t>Use what we build cycle to cycle to win legislative  breakthroughs and grow political power</a:t>
            </a:r>
            <a:r>
              <a:rPr lang="en-US" sz="2400" b="1" dirty="0">
                <a:solidFill>
                  <a:srgbClr val="FFFFFF"/>
                </a:solidFill>
              </a:rPr>
              <a:t>.</a:t>
            </a:r>
          </a:p>
        </p:txBody>
      </p:sp>
      <p:sp>
        <p:nvSpPr>
          <p:cNvPr id="17" name="TextBox 16"/>
          <p:cNvSpPr txBox="1"/>
          <p:nvPr/>
        </p:nvSpPr>
        <p:spPr>
          <a:xfrm>
            <a:off x="496864" y="5182158"/>
            <a:ext cx="10363202" cy="830997"/>
          </a:xfrm>
          <a:prstGeom prst="rect">
            <a:avLst/>
          </a:prstGeom>
          <a:solidFill>
            <a:srgbClr val="0E2967"/>
          </a:solidFill>
          <a:ln w="38100">
            <a:noFill/>
          </a:ln>
          <a:effectLst>
            <a:glow rad="63500">
              <a:schemeClr val="accent1">
                <a:satMod val="175000"/>
                <a:alpha val="40000"/>
              </a:schemeClr>
            </a:glow>
          </a:effectLst>
        </p:spPr>
        <p:txBody>
          <a:bodyPr wrap="square" rtlCol="0">
            <a:spAutoFit/>
          </a:bodyPr>
          <a:lstStyle/>
          <a:p>
            <a:r>
              <a:rPr lang="en-US" sz="2400" b="1" dirty="0">
                <a:solidFill>
                  <a:schemeClr val="bg1"/>
                </a:solidFill>
              </a:rPr>
              <a:t>3. CREATE SUSTAINABLE MAJORITY: </a:t>
            </a:r>
          </a:p>
          <a:p>
            <a:r>
              <a:rPr lang="en-US" sz="2400" dirty="0">
                <a:solidFill>
                  <a:srgbClr val="FFFFFF"/>
                </a:solidFill>
              </a:rPr>
              <a:t>Develop long term structural and strategic advantages to sustain wins.</a:t>
            </a:r>
          </a:p>
        </p:txBody>
      </p:sp>
      <p:sp>
        <p:nvSpPr>
          <p:cNvPr id="7" name="Rectangle 6">
            <a:extLst>
              <a:ext uri="{FF2B5EF4-FFF2-40B4-BE49-F238E27FC236}">
                <a16:creationId xmlns:a16="http://schemas.microsoft.com/office/drawing/2014/main" id="{D750FB5F-E2DF-9441-9067-4DE23CB0C775}"/>
              </a:ext>
            </a:extLst>
          </p:cNvPr>
          <p:cNvSpPr/>
          <p:nvPr/>
        </p:nvSpPr>
        <p:spPr>
          <a:xfrm>
            <a:off x="0" y="6429080"/>
            <a:ext cx="12191999" cy="428920"/>
          </a:xfrm>
          <a:prstGeom prst="rect">
            <a:avLst/>
          </a:prstGeom>
          <a:solidFill>
            <a:srgbClr val="ECA5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 b="1" dirty="0">
                <a:latin typeface="Century Gothic"/>
                <a:ea typeface="Century Gothic"/>
                <a:cs typeface="Century Gothic"/>
                <a:sym typeface="Century Gothic"/>
              </a:rPr>
              <a:t> </a:t>
            </a:r>
            <a:endParaRPr lang="en-US" b="1" dirty="0">
              <a:solidFill>
                <a:srgbClr val="ECA52F"/>
              </a:solidFill>
            </a:endParaRPr>
          </a:p>
        </p:txBody>
      </p:sp>
    </p:spTree>
    <p:extLst>
      <p:ext uri="{BB962C8B-B14F-4D97-AF65-F5344CB8AC3E}">
        <p14:creationId xmlns:p14="http://schemas.microsoft.com/office/powerpoint/2010/main" val="71125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6545"/>
            <a:ext cx="12192000" cy="1828800"/>
          </a:xfrm>
          <a:solidFill>
            <a:srgbClr val="14284D"/>
          </a:solidFill>
        </p:spPr>
        <p:txBody>
          <a:bodyPr>
            <a:normAutofit fontScale="90000"/>
          </a:bodyPr>
          <a:lstStyle/>
          <a:p>
            <a:pPr algn="ctr"/>
            <a:br>
              <a:rPr lang="en-US" sz="2800" b="1" dirty="0">
                <a:solidFill>
                  <a:schemeClr val="bg1"/>
                </a:solidFill>
                <a:latin typeface="+mn-lt"/>
              </a:rPr>
            </a:br>
            <a:br>
              <a:rPr lang="en-US" sz="2800" b="1" dirty="0">
                <a:solidFill>
                  <a:schemeClr val="bg1"/>
                </a:solidFill>
                <a:latin typeface="+mn-lt"/>
              </a:rPr>
            </a:br>
            <a:r>
              <a:rPr lang="en-US" sz="4000" b="1" i="1" dirty="0">
                <a:solidFill>
                  <a:schemeClr val="bg1"/>
                </a:solidFill>
                <a:latin typeface="+mn-lt"/>
              </a:rPr>
              <a:t>CIVIC ENGAGEMENT </a:t>
            </a:r>
            <a:br>
              <a:rPr lang="en-US" sz="4000" b="1" i="1" dirty="0">
                <a:solidFill>
                  <a:schemeClr val="bg1"/>
                </a:solidFill>
                <a:latin typeface="+mn-lt"/>
              </a:rPr>
            </a:br>
            <a:r>
              <a:rPr lang="en-US" sz="4000" b="1" i="1" dirty="0">
                <a:solidFill>
                  <a:schemeClr val="bg1"/>
                </a:solidFill>
                <a:latin typeface="+mn-lt"/>
              </a:rPr>
              <a:t>PROGRAM RESEARCH &amp; CONTINUED METHODS</a:t>
            </a:r>
            <a:br>
              <a:rPr lang="en-US" sz="4000" b="1" i="1" dirty="0">
                <a:solidFill>
                  <a:schemeClr val="bg1"/>
                </a:solidFill>
                <a:latin typeface="+mn-lt"/>
              </a:rPr>
            </a:br>
            <a:br>
              <a:rPr lang="en-US" sz="2800" b="1" dirty="0">
                <a:solidFill>
                  <a:schemeClr val="bg1"/>
                </a:solidFill>
                <a:latin typeface="+mn-lt"/>
              </a:rPr>
            </a:br>
            <a:endParaRPr lang="en-US" sz="2400" b="1" i="1" dirty="0">
              <a:solidFill>
                <a:srgbClr val="F1C508"/>
              </a:solidFill>
              <a:latin typeface="+mn-lt"/>
            </a:endParaRPr>
          </a:p>
        </p:txBody>
      </p:sp>
    </p:spTree>
    <p:extLst>
      <p:ext uri="{BB962C8B-B14F-4D97-AF65-F5344CB8AC3E}">
        <p14:creationId xmlns:p14="http://schemas.microsoft.com/office/powerpoint/2010/main" val="139422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txBox="1">
            <a:spLocks/>
          </p:cNvSpPr>
          <p:nvPr/>
        </p:nvSpPr>
        <p:spPr>
          <a:xfrm>
            <a:off x="0" y="37657"/>
            <a:ext cx="12192000" cy="578049"/>
          </a:xfrm>
          <a:prstGeom prst="rect">
            <a:avLst/>
          </a:prstGeom>
          <a:solidFill>
            <a:srgbClr val="002E6C"/>
          </a:solidFill>
        </p:spPr>
        <p:txBody>
          <a:bodyP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chemeClr val="bg1"/>
              </a:solidFill>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37E6B-2BCE-4755-8734-96C87345AC51}" type="slidenum">
              <a:rPr kumimoji="0" lang="en-US" sz="1200" b="0" i="0" u="none" strike="noStrike" kern="1200" cap="none" spc="0" normalizeH="0" baseline="0" noProof="0" smtClean="0">
                <a:ln>
                  <a:noFill/>
                </a:ln>
                <a:solidFill>
                  <a:srgbClr val="A7A9AC"/>
                </a:solidFill>
                <a:effectLst/>
                <a:uLnTx/>
                <a:uFillTx/>
                <a:latin typeface="Muli"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7A9AC"/>
              </a:solidFill>
              <a:effectLst/>
              <a:uLnTx/>
              <a:uFillTx/>
              <a:latin typeface="Muli" charset="0"/>
            </a:endParaRPr>
          </a:p>
        </p:txBody>
      </p:sp>
      <p:sp>
        <p:nvSpPr>
          <p:cNvPr id="17" name="Rectangle 16"/>
          <p:cNvSpPr>
            <a:spLocks noChangeArrowheads="1"/>
          </p:cNvSpPr>
          <p:nvPr/>
        </p:nvSpPr>
        <p:spPr bwMode="auto">
          <a:xfrm>
            <a:off x="103438" y="0"/>
            <a:ext cx="12088562" cy="641022"/>
          </a:xfrm>
          <a:prstGeom prst="rect">
            <a:avLst/>
          </a:prstGeom>
          <a:noFill/>
          <a:ln w="0">
            <a:noFill/>
            <a:miter lim="800000"/>
            <a:headEnd/>
            <a:tailEnd/>
          </a:ln>
          <a:effectLst/>
        </p:spPr>
        <p:txBody>
          <a:bodyPr anchor="ctr"/>
          <a:lstStyle/>
          <a:p>
            <a:pPr lvl="0" algn="ctr">
              <a:defRPr/>
            </a:pPr>
            <a:r>
              <a:rPr lang="en-US" sz="2400" b="1" spc="400" noProof="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CONTINUE – Dual Data Driven Program</a:t>
            </a:r>
            <a:endParaRPr kumimoji="0" lang="en-US" sz="2400" b="1" i="0" u="none" strike="noStrike" kern="1200" cap="none" spc="400" normalizeH="0" baseline="0" noProof="0" dirty="0">
              <a:ln>
                <a:noFill/>
              </a:ln>
              <a:solidFill>
                <a:prstClr val="white"/>
              </a:solidFill>
              <a:effectLst>
                <a:outerShdw blurRad="114300" dir="6000000" algn="ctr" rotWithShape="0">
                  <a:srgbClr val="000000">
                    <a:alpha val="83000"/>
                  </a:srgbClr>
                </a:outerShdw>
              </a:effectLst>
              <a:uLnTx/>
              <a:uFillTx/>
              <a:latin typeface="Muli ExtraBold" charset="0"/>
              <a:ea typeface="Muli ExtraBold" charset="0"/>
              <a:cs typeface="Muli ExtraBold" charset="0"/>
            </a:endParaRPr>
          </a:p>
        </p:txBody>
      </p:sp>
      <p:pic>
        <p:nvPicPr>
          <p:cNvPr id="18" name="Picture 17"/>
          <p:cNvPicPr>
            <a:picLocks noChangeAspect="1"/>
          </p:cNvPicPr>
          <p:nvPr/>
        </p:nvPicPr>
        <p:blipFill>
          <a:blip r:embed="rId3"/>
          <a:stretch>
            <a:fillRect/>
          </a:stretch>
        </p:blipFill>
        <p:spPr>
          <a:xfrm>
            <a:off x="11214499" y="35709"/>
            <a:ext cx="845696" cy="436271"/>
          </a:xfrm>
          <a:prstGeom prst="rect">
            <a:avLst/>
          </a:prstGeom>
        </p:spPr>
      </p:pic>
      <p:sp>
        <p:nvSpPr>
          <p:cNvPr id="10" name="TextBox 9"/>
          <p:cNvSpPr txBox="1"/>
          <p:nvPr/>
        </p:nvSpPr>
        <p:spPr>
          <a:xfrm>
            <a:off x="9227480" y="3341446"/>
            <a:ext cx="2146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uli Black" panose="00000A00000000000000" pitchFamily="2" charset="0"/>
                <a:ea typeface="+mn-ea"/>
                <a:cs typeface="+mn-cs"/>
              </a:rPr>
              <a:t>PARITY IN VOTER REGISTRATION AND TURNOUT</a:t>
            </a:r>
          </a:p>
        </p:txBody>
      </p:sp>
      <p:sp>
        <p:nvSpPr>
          <p:cNvPr id="31" name="Rectangle 30"/>
          <p:cNvSpPr/>
          <p:nvPr/>
        </p:nvSpPr>
        <p:spPr>
          <a:xfrm>
            <a:off x="125126" y="2391115"/>
            <a:ext cx="1906665" cy="184113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ight Arrow 36"/>
          <p:cNvSpPr/>
          <p:nvPr/>
        </p:nvSpPr>
        <p:spPr>
          <a:xfrm>
            <a:off x="2134910" y="3185543"/>
            <a:ext cx="550719" cy="280705"/>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11447" y="2518143"/>
            <a:ext cx="2244873" cy="1631216"/>
          </a:xfrm>
          <a:prstGeom prst="rect">
            <a:avLst/>
          </a:prstGeom>
          <a:noFill/>
        </p:spPr>
        <p:txBody>
          <a:bodyPr wrap="square" rtlCol="0">
            <a:spAutoFit/>
          </a:bodyPr>
          <a:lstStyle/>
          <a:p>
            <a:r>
              <a:rPr lang="en-US" sz="1400" b="1" dirty="0">
                <a:latin typeface="Muli" panose="00000500000000000000" pitchFamily="2" charset="0"/>
              </a:rPr>
              <a:t>GSSA Data</a:t>
            </a:r>
            <a:r>
              <a:rPr lang="en-US" sz="1400" dirty="0">
                <a:latin typeface="Muli" panose="00000500000000000000" pitchFamily="2" charset="0"/>
              </a:rPr>
              <a:t>: Goals, Geographies, Targets</a:t>
            </a:r>
            <a:endParaRPr lang="en-US" sz="1400" i="1" dirty="0">
              <a:latin typeface="Muli" panose="00000500000000000000" pitchFamily="2" charset="0"/>
            </a:endParaRPr>
          </a:p>
          <a:p>
            <a:endParaRPr lang="en-US" sz="500" dirty="0">
              <a:latin typeface="Muli" panose="00000500000000000000" pitchFamily="2" charset="0"/>
            </a:endParaRPr>
          </a:p>
          <a:p>
            <a:r>
              <a:rPr lang="en-US" sz="2000" dirty="0">
                <a:latin typeface="Muli" panose="00000500000000000000" pitchFamily="2" charset="0"/>
              </a:rPr>
              <a:t>&amp; </a:t>
            </a:r>
          </a:p>
          <a:p>
            <a:endParaRPr lang="en-US" sz="500" dirty="0">
              <a:latin typeface="Muli" panose="00000500000000000000" pitchFamily="2" charset="0"/>
            </a:endParaRPr>
          </a:p>
          <a:p>
            <a:r>
              <a:rPr lang="en-US" sz="1400" b="1" dirty="0">
                <a:latin typeface="Muli" panose="00000500000000000000" pitchFamily="2" charset="0"/>
              </a:rPr>
              <a:t>NAACP</a:t>
            </a:r>
            <a:r>
              <a:rPr lang="en-US" sz="1400" dirty="0">
                <a:latin typeface="Muli" panose="00000500000000000000" pitchFamily="2" charset="0"/>
              </a:rPr>
              <a:t>: Membership,</a:t>
            </a:r>
          </a:p>
          <a:p>
            <a:r>
              <a:rPr lang="en-US" sz="1400" dirty="0">
                <a:latin typeface="Muli" panose="00000500000000000000" pitchFamily="2" charset="0"/>
              </a:rPr>
              <a:t>Infrastructure, Treatment Fundraising</a:t>
            </a:r>
          </a:p>
        </p:txBody>
      </p:sp>
      <p:sp>
        <p:nvSpPr>
          <p:cNvPr id="24" name="Oval Callout 23"/>
          <p:cNvSpPr/>
          <p:nvPr/>
        </p:nvSpPr>
        <p:spPr>
          <a:xfrm>
            <a:off x="2769317" y="2790818"/>
            <a:ext cx="1342768" cy="1101256"/>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3095" y="3009002"/>
            <a:ext cx="1653719" cy="846386"/>
          </a:xfrm>
          <a:prstGeom prst="rect">
            <a:avLst/>
          </a:prstGeom>
          <a:noFill/>
        </p:spPr>
        <p:txBody>
          <a:bodyPr wrap="square" rtlCol="0">
            <a:spAutoFit/>
          </a:bodyPr>
          <a:lstStyle/>
          <a:p>
            <a:r>
              <a:rPr lang="en-US" sz="1400" b="1" dirty="0">
                <a:latin typeface="Muli" panose="00000500000000000000" pitchFamily="2" charset="0"/>
              </a:rPr>
              <a:t>Messaging Research: </a:t>
            </a:r>
          </a:p>
          <a:p>
            <a:r>
              <a:rPr lang="en-US" sz="1050" dirty="0">
                <a:latin typeface="Muli" panose="00000500000000000000" pitchFamily="2" charset="0"/>
              </a:rPr>
              <a:t>Messages and </a:t>
            </a:r>
          </a:p>
          <a:p>
            <a:r>
              <a:rPr lang="en-US" sz="1050" dirty="0">
                <a:latin typeface="Muli" panose="00000500000000000000" pitchFamily="2" charset="0"/>
              </a:rPr>
              <a:t>Messengers</a:t>
            </a:r>
          </a:p>
        </p:txBody>
      </p:sp>
      <p:sp>
        <p:nvSpPr>
          <p:cNvPr id="51" name="Rectangle 50"/>
          <p:cNvSpPr/>
          <p:nvPr/>
        </p:nvSpPr>
        <p:spPr>
          <a:xfrm>
            <a:off x="4238603" y="716956"/>
            <a:ext cx="1774598" cy="181874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4256063" y="4172443"/>
            <a:ext cx="1757138" cy="207722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256063" y="748745"/>
            <a:ext cx="1757138" cy="2185214"/>
          </a:xfrm>
          <a:prstGeom prst="rect">
            <a:avLst/>
          </a:prstGeom>
          <a:noFill/>
        </p:spPr>
        <p:txBody>
          <a:bodyPr wrap="square" rtlCol="0">
            <a:spAutoFit/>
          </a:bodyPr>
          <a:lstStyle/>
          <a:p>
            <a:pPr algn="ctr"/>
            <a:r>
              <a:rPr lang="en-US" sz="1400" b="1" u="sng" dirty="0">
                <a:latin typeface="Muli" panose="00000500000000000000" pitchFamily="2" charset="0"/>
              </a:rPr>
              <a:t>Paid Program</a:t>
            </a:r>
          </a:p>
          <a:p>
            <a:endParaRPr lang="en-US" sz="1200" b="1" dirty="0">
              <a:latin typeface="Muli" panose="00000500000000000000" pitchFamily="2" charset="0"/>
            </a:endParaRPr>
          </a:p>
          <a:p>
            <a:r>
              <a:rPr lang="en-US" sz="1200" b="1" dirty="0">
                <a:latin typeface="Muli" panose="00000500000000000000" pitchFamily="2" charset="0"/>
              </a:rPr>
              <a:t>Treatment methods: </a:t>
            </a:r>
          </a:p>
          <a:p>
            <a:endParaRPr lang="en-US" sz="1200" b="1" dirty="0">
              <a:latin typeface="Muli" panose="00000500000000000000" pitchFamily="2" charset="0"/>
            </a:endParaRPr>
          </a:p>
          <a:p>
            <a:pPr marL="171450" indent="-171450">
              <a:buFont typeface="Arial" panose="020B0604020202020204" pitchFamily="34" charset="0"/>
              <a:buChar char="•"/>
            </a:pPr>
            <a:r>
              <a:rPr lang="en-US" sz="1200" b="1" dirty="0">
                <a:latin typeface="Muli" panose="00000500000000000000" pitchFamily="2" charset="0"/>
              </a:rPr>
              <a:t>Canvass (doors)</a:t>
            </a:r>
          </a:p>
          <a:p>
            <a:pPr marL="171450" indent="-171450">
              <a:buFont typeface="Arial" panose="020B0604020202020204" pitchFamily="34" charset="0"/>
              <a:buChar char="•"/>
            </a:pPr>
            <a:r>
              <a:rPr lang="en-US" sz="1200" b="1" dirty="0">
                <a:latin typeface="Muli" panose="00000500000000000000" pitchFamily="2" charset="0"/>
              </a:rPr>
              <a:t>Sites, events</a:t>
            </a:r>
          </a:p>
          <a:p>
            <a:pPr marL="171450" indent="-171450">
              <a:buFont typeface="Arial" panose="020B0604020202020204" pitchFamily="34" charset="0"/>
              <a:buChar char="•"/>
            </a:pPr>
            <a:r>
              <a:rPr lang="en-US" sz="1200" b="1" dirty="0">
                <a:latin typeface="Muli" panose="00000500000000000000" pitchFamily="2" charset="0"/>
              </a:rPr>
              <a:t>Digital</a:t>
            </a:r>
          </a:p>
          <a:p>
            <a:pPr marL="171450" indent="-171450">
              <a:buFont typeface="Arial" panose="020B0604020202020204" pitchFamily="34" charset="0"/>
              <a:buChar char="•"/>
            </a:pPr>
            <a:r>
              <a:rPr lang="en-US" sz="1200" b="1" dirty="0">
                <a:latin typeface="Muli" panose="00000500000000000000" pitchFamily="2" charset="0"/>
              </a:rPr>
              <a:t>Phones</a:t>
            </a:r>
          </a:p>
          <a:p>
            <a:pPr marL="171450" indent="-171450">
              <a:buFont typeface="Arial" panose="020B0604020202020204" pitchFamily="34" charset="0"/>
              <a:buChar char="•"/>
            </a:pPr>
            <a:r>
              <a:rPr lang="en-US" sz="1200" b="1" dirty="0">
                <a:latin typeface="Muli" panose="00000500000000000000" pitchFamily="2" charset="0"/>
              </a:rPr>
              <a:t>SMS</a:t>
            </a:r>
          </a:p>
          <a:p>
            <a:endParaRPr lang="en-US" sz="1200" b="1" dirty="0">
              <a:latin typeface="Muli" panose="00000500000000000000" pitchFamily="2" charset="0"/>
            </a:endParaRPr>
          </a:p>
          <a:p>
            <a:endParaRPr lang="en-US" sz="1400" b="1" u="sng" dirty="0">
              <a:latin typeface="Muli" panose="00000500000000000000" pitchFamily="2" charset="0"/>
            </a:endParaRPr>
          </a:p>
        </p:txBody>
      </p:sp>
      <p:sp>
        <p:nvSpPr>
          <p:cNvPr id="55" name="TextBox 54"/>
          <p:cNvSpPr txBox="1"/>
          <p:nvPr/>
        </p:nvSpPr>
        <p:spPr>
          <a:xfrm>
            <a:off x="4238603" y="4172443"/>
            <a:ext cx="1839937" cy="2862322"/>
          </a:xfrm>
          <a:prstGeom prst="rect">
            <a:avLst/>
          </a:prstGeom>
          <a:noFill/>
        </p:spPr>
        <p:txBody>
          <a:bodyPr wrap="square" rtlCol="0">
            <a:spAutoFit/>
          </a:bodyPr>
          <a:lstStyle/>
          <a:p>
            <a:r>
              <a:rPr lang="en-US" sz="1400" b="1" u="sng" dirty="0">
                <a:latin typeface="Muli" panose="00000500000000000000" pitchFamily="2" charset="0"/>
              </a:rPr>
              <a:t>Volunteer Program</a:t>
            </a:r>
          </a:p>
          <a:p>
            <a:endParaRPr lang="en-US" sz="1200" b="1" dirty="0">
              <a:latin typeface="Muli" panose="00000500000000000000" pitchFamily="2" charset="0"/>
            </a:endParaRPr>
          </a:p>
          <a:p>
            <a:r>
              <a:rPr lang="en-US" sz="1200" b="1" dirty="0">
                <a:latin typeface="Muli" panose="00000500000000000000" pitchFamily="2" charset="0"/>
              </a:rPr>
              <a:t>Treatment methods / </a:t>
            </a:r>
            <a:r>
              <a:rPr lang="en-US" sz="1200" b="1" dirty="0">
                <a:solidFill>
                  <a:srgbClr val="0070C0"/>
                </a:solidFill>
                <a:latin typeface="Muli" panose="00000500000000000000" pitchFamily="2" charset="0"/>
              </a:rPr>
              <a:t>Relational organizing</a:t>
            </a:r>
            <a:r>
              <a:rPr lang="en-US" sz="1200" b="1" dirty="0">
                <a:latin typeface="Muli" panose="00000500000000000000" pitchFamily="2" charset="0"/>
              </a:rPr>
              <a:t>: </a:t>
            </a:r>
          </a:p>
          <a:p>
            <a:endParaRPr lang="en-US" sz="1400" b="1" dirty="0">
              <a:latin typeface="Muli" panose="00000500000000000000" pitchFamily="2" charset="0"/>
            </a:endParaRPr>
          </a:p>
          <a:p>
            <a:pPr marL="171450" indent="-171450">
              <a:buFont typeface="Arial" panose="020B0604020202020204" pitchFamily="34" charset="0"/>
              <a:buChar char="•"/>
            </a:pPr>
            <a:r>
              <a:rPr lang="en-US" sz="1200" b="1" dirty="0">
                <a:latin typeface="Muli" panose="00000500000000000000" pitchFamily="2" charset="0"/>
              </a:rPr>
              <a:t>Canvass (doors)</a:t>
            </a:r>
          </a:p>
          <a:p>
            <a:pPr marL="171450" indent="-171450">
              <a:buFont typeface="Arial" panose="020B0604020202020204" pitchFamily="34" charset="0"/>
              <a:buChar char="•"/>
            </a:pPr>
            <a:r>
              <a:rPr lang="en-US" sz="1200" b="1" dirty="0">
                <a:latin typeface="Muli" panose="00000500000000000000" pitchFamily="2" charset="0"/>
              </a:rPr>
              <a:t>Sites, events</a:t>
            </a:r>
          </a:p>
          <a:p>
            <a:pPr marL="171450" indent="-171450">
              <a:buFont typeface="Arial" panose="020B0604020202020204" pitchFamily="34" charset="0"/>
              <a:buChar char="•"/>
            </a:pPr>
            <a:r>
              <a:rPr lang="en-US" sz="1200" b="1" dirty="0">
                <a:latin typeface="Muli" panose="00000500000000000000" pitchFamily="2" charset="0"/>
              </a:rPr>
              <a:t>Digital</a:t>
            </a:r>
          </a:p>
          <a:p>
            <a:pPr marL="171450" indent="-171450">
              <a:buFont typeface="Arial" panose="020B0604020202020204" pitchFamily="34" charset="0"/>
              <a:buChar char="•"/>
            </a:pPr>
            <a:r>
              <a:rPr lang="en-US" sz="1200" b="1" dirty="0">
                <a:latin typeface="Muli" panose="00000500000000000000" pitchFamily="2" charset="0"/>
              </a:rPr>
              <a:t>Phone banking</a:t>
            </a:r>
          </a:p>
          <a:p>
            <a:pPr marL="171450" indent="-171450">
              <a:buFont typeface="Arial" panose="020B0604020202020204" pitchFamily="34" charset="0"/>
              <a:buChar char="•"/>
            </a:pPr>
            <a:r>
              <a:rPr lang="en-US" sz="1200" b="1" dirty="0">
                <a:latin typeface="Muli" panose="00000500000000000000" pitchFamily="2" charset="0"/>
              </a:rPr>
              <a:t>SMS</a:t>
            </a:r>
          </a:p>
          <a:p>
            <a:endParaRPr lang="en-US" sz="1400" b="1" u="sng" dirty="0">
              <a:latin typeface="Muli" panose="00000500000000000000" pitchFamily="2" charset="0"/>
            </a:endParaRPr>
          </a:p>
          <a:p>
            <a:endParaRPr lang="en-US" sz="1400" b="1" u="sng" dirty="0">
              <a:latin typeface="Muli" panose="00000500000000000000" pitchFamily="2" charset="0"/>
            </a:endParaRPr>
          </a:p>
          <a:p>
            <a:endParaRPr lang="en-US" sz="1400" b="1" u="sng" dirty="0">
              <a:latin typeface="Muli" panose="00000500000000000000" pitchFamily="2" charset="0"/>
            </a:endParaRPr>
          </a:p>
          <a:p>
            <a:endParaRPr lang="en-US" sz="1400" b="1" u="sng" dirty="0">
              <a:latin typeface="Muli" panose="00000500000000000000" pitchFamily="2" charset="0"/>
            </a:endParaRPr>
          </a:p>
        </p:txBody>
      </p:sp>
      <p:sp>
        <p:nvSpPr>
          <p:cNvPr id="29" name="Bent Arrow 28"/>
          <p:cNvSpPr/>
          <p:nvPr/>
        </p:nvSpPr>
        <p:spPr>
          <a:xfrm>
            <a:off x="3621474" y="2175997"/>
            <a:ext cx="543697" cy="49626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Bent Arrow 56"/>
          <p:cNvSpPr/>
          <p:nvPr/>
        </p:nvSpPr>
        <p:spPr>
          <a:xfrm flipV="1">
            <a:off x="3621474" y="4010633"/>
            <a:ext cx="543697" cy="52052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Up Arrow 3"/>
          <p:cNvSpPr/>
          <p:nvPr/>
        </p:nvSpPr>
        <p:spPr>
          <a:xfrm>
            <a:off x="4819760" y="2621023"/>
            <a:ext cx="611782" cy="434711"/>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849293" y="3611868"/>
            <a:ext cx="552715" cy="474301"/>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81706" y="3133746"/>
            <a:ext cx="3435514" cy="400110"/>
          </a:xfrm>
          <a:prstGeom prst="rect">
            <a:avLst/>
          </a:prstGeom>
          <a:noFill/>
        </p:spPr>
        <p:txBody>
          <a:bodyPr wrap="square" rtlCol="0">
            <a:spAutoFit/>
          </a:bodyPr>
          <a:lstStyle/>
          <a:p>
            <a:pPr algn="ctr"/>
            <a:r>
              <a:rPr lang="en-US" sz="1000" b="1" i="1" dirty="0">
                <a:latin typeface="Muli" panose="00000500000000000000" pitchFamily="2" charset="0"/>
              </a:rPr>
              <a:t>NAACP Leadership: </a:t>
            </a:r>
          </a:p>
          <a:p>
            <a:pPr algn="ctr"/>
            <a:r>
              <a:rPr lang="en-US" sz="1000" i="1" dirty="0">
                <a:latin typeface="Muli" panose="00000500000000000000" pitchFamily="2" charset="0"/>
              </a:rPr>
              <a:t>organizes and coordinates</a:t>
            </a:r>
          </a:p>
        </p:txBody>
      </p:sp>
      <p:sp>
        <p:nvSpPr>
          <p:cNvPr id="34" name="Right Arrow 33"/>
          <p:cNvSpPr/>
          <p:nvPr/>
        </p:nvSpPr>
        <p:spPr>
          <a:xfrm>
            <a:off x="6181658" y="864211"/>
            <a:ext cx="1271121" cy="126531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ight Arrow 32"/>
          <p:cNvSpPr/>
          <p:nvPr/>
        </p:nvSpPr>
        <p:spPr>
          <a:xfrm>
            <a:off x="6181659" y="4538079"/>
            <a:ext cx="1271121" cy="126531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FF00"/>
                </a:solidFill>
                <a:latin typeface="Muli" panose="00000500000000000000" pitchFamily="2" charset="0"/>
              </a:rPr>
              <a:t>GOTV</a:t>
            </a:r>
            <a:r>
              <a:rPr lang="en-US" b="1" dirty="0">
                <a:solidFill>
                  <a:schemeClr val="bg1"/>
                </a:solidFill>
                <a:latin typeface="Muli" panose="00000500000000000000" pitchFamily="2" charset="0"/>
              </a:rPr>
              <a:t> &amp; </a:t>
            </a:r>
            <a:r>
              <a:rPr lang="en-US" b="1" dirty="0">
                <a:solidFill>
                  <a:srgbClr val="00B0F0"/>
                </a:solidFill>
                <a:latin typeface="Muli" panose="00000500000000000000" pitchFamily="2" charset="0"/>
              </a:rPr>
              <a:t>VR</a:t>
            </a:r>
          </a:p>
        </p:txBody>
      </p:sp>
      <p:sp>
        <p:nvSpPr>
          <p:cNvPr id="11" name="TextBox 10"/>
          <p:cNvSpPr txBox="1"/>
          <p:nvPr/>
        </p:nvSpPr>
        <p:spPr>
          <a:xfrm>
            <a:off x="6181659" y="1198969"/>
            <a:ext cx="1001736" cy="646331"/>
          </a:xfrm>
          <a:prstGeom prst="rect">
            <a:avLst/>
          </a:prstGeom>
          <a:noFill/>
        </p:spPr>
        <p:txBody>
          <a:bodyPr wrap="square" rtlCol="0">
            <a:spAutoFit/>
          </a:bodyPr>
          <a:lstStyle/>
          <a:p>
            <a:pPr algn="ctr"/>
            <a:r>
              <a:rPr lang="en-US" b="1" dirty="0">
                <a:solidFill>
                  <a:srgbClr val="00FF00"/>
                </a:solidFill>
                <a:latin typeface="Muli" panose="00000500000000000000" pitchFamily="2" charset="0"/>
              </a:rPr>
              <a:t>GOTV</a:t>
            </a:r>
            <a:r>
              <a:rPr lang="en-US" b="1" dirty="0">
                <a:solidFill>
                  <a:schemeClr val="bg1"/>
                </a:solidFill>
                <a:latin typeface="Muli" panose="00000500000000000000" pitchFamily="2" charset="0"/>
              </a:rPr>
              <a:t> &amp; </a:t>
            </a:r>
            <a:r>
              <a:rPr lang="en-US" b="1" dirty="0">
                <a:solidFill>
                  <a:srgbClr val="00B0F0"/>
                </a:solidFill>
                <a:latin typeface="Muli" panose="00000500000000000000" pitchFamily="2" charset="0"/>
              </a:rPr>
              <a:t>VR</a:t>
            </a:r>
          </a:p>
        </p:txBody>
      </p:sp>
      <p:cxnSp>
        <p:nvCxnSpPr>
          <p:cNvPr id="7" name="Straight Arrow Connector 6"/>
          <p:cNvCxnSpPr/>
          <p:nvPr/>
        </p:nvCxnSpPr>
        <p:spPr>
          <a:xfrm flipH="1">
            <a:off x="3954162" y="4900702"/>
            <a:ext cx="250342" cy="812"/>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17798" y="4825659"/>
            <a:ext cx="2536357" cy="1877437"/>
          </a:xfrm>
          <a:prstGeom prst="rect">
            <a:avLst/>
          </a:prstGeom>
          <a:noFill/>
        </p:spPr>
        <p:txBody>
          <a:bodyPr wrap="square" rtlCol="0">
            <a:spAutoFit/>
          </a:bodyPr>
          <a:lstStyle/>
          <a:p>
            <a:pPr algn="ctr"/>
            <a:r>
              <a:rPr lang="en-US" sz="1400" b="1" u="sng" dirty="0">
                <a:solidFill>
                  <a:srgbClr val="0070C0"/>
                </a:solidFill>
                <a:latin typeface="Muli" panose="00000500000000000000" pitchFamily="2" charset="0"/>
              </a:rPr>
              <a:t>Social Networks</a:t>
            </a:r>
          </a:p>
          <a:p>
            <a:pPr marL="285750" indent="-285750">
              <a:buFont typeface="Courier New" panose="02070309020205020404" pitchFamily="49" charset="0"/>
              <a:buChar char="o"/>
            </a:pPr>
            <a:r>
              <a:rPr lang="en-US" sz="1400" dirty="0">
                <a:solidFill>
                  <a:srgbClr val="0070C0"/>
                </a:solidFill>
                <a:latin typeface="Muli" panose="00000500000000000000" pitchFamily="2" charset="0"/>
              </a:rPr>
              <a:t>NAACP Membership</a:t>
            </a:r>
          </a:p>
          <a:p>
            <a:pPr marL="285750" indent="-285750">
              <a:buFont typeface="Courier New" panose="02070309020205020404" pitchFamily="49" charset="0"/>
              <a:buChar char="o"/>
            </a:pPr>
            <a:r>
              <a:rPr lang="en-US" sz="1400" dirty="0">
                <a:solidFill>
                  <a:srgbClr val="0070C0"/>
                </a:solidFill>
                <a:latin typeface="Muli" panose="00000500000000000000" pitchFamily="2" charset="0"/>
              </a:rPr>
              <a:t>Churches</a:t>
            </a:r>
          </a:p>
          <a:p>
            <a:pPr marL="285750" indent="-285750">
              <a:buFont typeface="Courier New" panose="02070309020205020404" pitchFamily="49" charset="0"/>
              <a:buChar char="o"/>
            </a:pPr>
            <a:r>
              <a:rPr lang="en-US" sz="1400" dirty="0">
                <a:solidFill>
                  <a:srgbClr val="0070C0"/>
                </a:solidFill>
                <a:latin typeface="Muli" panose="00000500000000000000" pitchFamily="2" charset="0"/>
              </a:rPr>
              <a:t>Pan-Hellenic Orgs</a:t>
            </a:r>
          </a:p>
          <a:p>
            <a:pPr marL="285750" indent="-285750">
              <a:buFont typeface="Courier New" panose="02070309020205020404" pitchFamily="49" charset="0"/>
              <a:buChar char="o"/>
            </a:pPr>
            <a:r>
              <a:rPr lang="en-US" sz="1400" dirty="0">
                <a:solidFill>
                  <a:srgbClr val="0070C0"/>
                </a:solidFill>
                <a:latin typeface="Muli" panose="00000500000000000000" pitchFamily="2" charset="0"/>
              </a:rPr>
              <a:t>Neighbors</a:t>
            </a:r>
          </a:p>
          <a:p>
            <a:pPr marL="285750" indent="-285750">
              <a:buFont typeface="Courier New" panose="02070309020205020404" pitchFamily="49" charset="0"/>
              <a:buChar char="o"/>
            </a:pPr>
            <a:r>
              <a:rPr lang="en-US" sz="1400" dirty="0">
                <a:solidFill>
                  <a:srgbClr val="0070C0"/>
                </a:solidFill>
                <a:latin typeface="Muli" panose="00000500000000000000" pitchFamily="2" charset="0"/>
              </a:rPr>
              <a:t>Family, Friends</a:t>
            </a:r>
          </a:p>
          <a:p>
            <a:pPr marL="285750" indent="-285750">
              <a:buFont typeface="Courier New" panose="02070309020205020404" pitchFamily="49" charset="0"/>
              <a:buChar char="o"/>
            </a:pPr>
            <a:r>
              <a:rPr lang="en-US" sz="1400" dirty="0">
                <a:solidFill>
                  <a:srgbClr val="0070C0"/>
                </a:solidFill>
                <a:latin typeface="Muli" panose="00000500000000000000" pitchFamily="2" charset="0"/>
              </a:rPr>
              <a:t>Social Media </a:t>
            </a:r>
          </a:p>
          <a:p>
            <a:pPr marL="285750" indent="-285750">
              <a:buFont typeface="Arial" panose="020B0604020202020204" pitchFamily="34" charset="0"/>
              <a:buChar char="•"/>
            </a:pPr>
            <a:endParaRPr lang="en-US" dirty="0">
              <a:solidFill>
                <a:srgbClr val="0070C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779" y="716956"/>
            <a:ext cx="4486275" cy="5981700"/>
          </a:xfrm>
          <a:prstGeom prst="rect">
            <a:avLst/>
          </a:prstGeom>
        </p:spPr>
      </p:pic>
      <p:sp>
        <p:nvSpPr>
          <p:cNvPr id="12" name="TextBox 11"/>
          <p:cNvSpPr txBox="1"/>
          <p:nvPr/>
        </p:nvSpPr>
        <p:spPr>
          <a:xfrm>
            <a:off x="60133" y="672217"/>
            <a:ext cx="4050758" cy="769441"/>
          </a:xfrm>
          <a:prstGeom prst="rect">
            <a:avLst/>
          </a:prstGeom>
          <a:noFill/>
        </p:spPr>
        <p:txBody>
          <a:bodyPr wrap="square" rtlCol="0">
            <a:spAutoFit/>
          </a:bodyPr>
          <a:lstStyle/>
          <a:p>
            <a:pPr algn="ctr"/>
            <a:r>
              <a:rPr lang="en-US" sz="2200" b="1" dirty="0">
                <a:latin typeface="Muli" panose="00000500000000000000" pitchFamily="2" charset="0"/>
              </a:rPr>
              <a:t>Program Structure and Implementation</a:t>
            </a:r>
          </a:p>
        </p:txBody>
      </p:sp>
      <p:sp>
        <p:nvSpPr>
          <p:cNvPr id="15" name="TextBox 14"/>
          <p:cNvSpPr txBox="1"/>
          <p:nvPr/>
        </p:nvSpPr>
        <p:spPr>
          <a:xfrm>
            <a:off x="8557634" y="1471886"/>
            <a:ext cx="2415748" cy="276999"/>
          </a:xfrm>
          <a:prstGeom prst="rect">
            <a:avLst/>
          </a:prstGeom>
          <a:noFill/>
        </p:spPr>
        <p:txBody>
          <a:bodyPr wrap="square" rtlCol="0">
            <a:spAutoFit/>
          </a:bodyPr>
          <a:lstStyle/>
          <a:p>
            <a:r>
              <a:rPr lang="en-US" sz="1200" dirty="0">
                <a:solidFill>
                  <a:srgbClr val="00B0F0"/>
                </a:solidFill>
                <a:latin typeface="Muli" panose="00000500000000000000" pitchFamily="2" charset="0"/>
              </a:rPr>
              <a:t>Treatment: Voter Registration</a:t>
            </a:r>
          </a:p>
        </p:txBody>
      </p:sp>
      <p:sp>
        <p:nvSpPr>
          <p:cNvPr id="32" name="TextBox 31"/>
          <p:cNvSpPr txBox="1"/>
          <p:nvPr/>
        </p:nvSpPr>
        <p:spPr>
          <a:xfrm>
            <a:off x="8911565" y="4232250"/>
            <a:ext cx="2415748" cy="276999"/>
          </a:xfrm>
          <a:prstGeom prst="rect">
            <a:avLst/>
          </a:prstGeom>
          <a:noFill/>
        </p:spPr>
        <p:txBody>
          <a:bodyPr wrap="square" rtlCol="0">
            <a:spAutoFit/>
          </a:bodyPr>
          <a:lstStyle/>
          <a:p>
            <a:r>
              <a:rPr lang="en-US" sz="1200" dirty="0">
                <a:solidFill>
                  <a:srgbClr val="00FF00"/>
                </a:solidFill>
                <a:latin typeface="Muli" panose="00000500000000000000" pitchFamily="2" charset="0"/>
              </a:rPr>
              <a:t>Treatment: GOTV</a:t>
            </a:r>
          </a:p>
        </p:txBody>
      </p:sp>
      <p:sp>
        <p:nvSpPr>
          <p:cNvPr id="35" name="TextBox 34"/>
          <p:cNvSpPr txBox="1"/>
          <p:nvPr/>
        </p:nvSpPr>
        <p:spPr>
          <a:xfrm>
            <a:off x="9031013" y="5506373"/>
            <a:ext cx="2415748" cy="276999"/>
          </a:xfrm>
          <a:prstGeom prst="rect">
            <a:avLst/>
          </a:prstGeom>
          <a:noFill/>
        </p:spPr>
        <p:txBody>
          <a:bodyPr wrap="square" rtlCol="0">
            <a:spAutoFit/>
          </a:bodyPr>
          <a:lstStyle/>
          <a:p>
            <a:r>
              <a:rPr lang="en-US" sz="1200" dirty="0">
                <a:solidFill>
                  <a:srgbClr val="00FF00"/>
                </a:solidFill>
                <a:latin typeface="Muli" panose="00000500000000000000" pitchFamily="2" charset="0"/>
              </a:rPr>
              <a:t>Treatment: GOTV</a:t>
            </a:r>
          </a:p>
        </p:txBody>
      </p:sp>
      <p:sp>
        <p:nvSpPr>
          <p:cNvPr id="36" name="TextBox 35"/>
          <p:cNvSpPr txBox="1"/>
          <p:nvPr/>
        </p:nvSpPr>
        <p:spPr>
          <a:xfrm>
            <a:off x="8302547" y="2882182"/>
            <a:ext cx="3024766" cy="276999"/>
          </a:xfrm>
          <a:prstGeom prst="rect">
            <a:avLst/>
          </a:prstGeom>
          <a:noFill/>
        </p:spPr>
        <p:txBody>
          <a:bodyPr wrap="square" rtlCol="0">
            <a:spAutoFit/>
          </a:bodyPr>
          <a:lstStyle/>
          <a:p>
            <a:r>
              <a:rPr lang="en-US" sz="1200" dirty="0">
                <a:solidFill>
                  <a:srgbClr val="FFFF00"/>
                </a:solidFill>
                <a:latin typeface="Muli" panose="00000500000000000000" pitchFamily="2" charset="0"/>
              </a:rPr>
              <a:t>Treatment: Engagement (activist base)</a:t>
            </a:r>
          </a:p>
        </p:txBody>
      </p:sp>
      <p:sp>
        <p:nvSpPr>
          <p:cNvPr id="3" name="Rounded Rectangle 2"/>
          <p:cNvSpPr/>
          <p:nvPr/>
        </p:nvSpPr>
        <p:spPr>
          <a:xfrm>
            <a:off x="47036" y="4784850"/>
            <a:ext cx="3873027" cy="1940124"/>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p:cNvSpPr/>
          <p:nvPr/>
        </p:nvSpPr>
        <p:spPr>
          <a:xfrm>
            <a:off x="878338" y="5656871"/>
            <a:ext cx="164592" cy="164592"/>
          </a:xfrm>
          <a:prstGeom prst="flowChartConnector">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964573" y="5377749"/>
            <a:ext cx="0" cy="2572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60069" y="5850392"/>
            <a:ext cx="0" cy="2572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088957" y="5739246"/>
            <a:ext cx="231149" cy="40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02029" y="5739816"/>
            <a:ext cx="231149" cy="40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p:cNvSpPr/>
          <p:nvPr/>
        </p:nvSpPr>
        <p:spPr>
          <a:xfrm>
            <a:off x="872959" y="5192596"/>
            <a:ext cx="164756" cy="16459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1362059" y="5664207"/>
            <a:ext cx="164756" cy="16459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877824" y="6147242"/>
            <a:ext cx="164756" cy="16459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405501" y="5660136"/>
            <a:ext cx="164592" cy="16459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1408021" y="6053328"/>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1402014" y="5365300"/>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a:off x="1044676" y="5359302"/>
            <a:ext cx="27432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06402" y="5359303"/>
            <a:ext cx="271298" cy="2756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1048491" y="5837056"/>
            <a:ext cx="27432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6500" y="5845018"/>
            <a:ext cx="284978" cy="2630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Flowchart: Connector 66"/>
          <p:cNvSpPr/>
          <p:nvPr/>
        </p:nvSpPr>
        <p:spPr>
          <a:xfrm>
            <a:off x="1763093" y="5704174"/>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114679" y="5710892"/>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923870" y="4896193"/>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925952" y="6547735"/>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flipV="1">
            <a:off x="1434086" y="5465984"/>
            <a:ext cx="0" cy="18288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1439373" y="5840926"/>
            <a:ext cx="0" cy="18288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960028" y="4991231"/>
            <a:ext cx="0" cy="18288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960028" y="6331064"/>
            <a:ext cx="0" cy="18288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Flowchart: Connector 75"/>
          <p:cNvSpPr/>
          <p:nvPr/>
        </p:nvSpPr>
        <p:spPr>
          <a:xfrm>
            <a:off x="1255815" y="5029336"/>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571410" y="5035351"/>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1248224" y="6410775"/>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585080" y="6413987"/>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447958" y="5360595"/>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p:nvPr/>
        </p:nvSpPr>
        <p:spPr>
          <a:xfrm>
            <a:off x="453111" y="6052959"/>
            <a:ext cx="71000" cy="73152"/>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1049208" y="5094535"/>
            <a:ext cx="192024" cy="13716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75265" y="6281076"/>
            <a:ext cx="192024" cy="13716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81381" y="5458500"/>
            <a:ext cx="0" cy="18288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83271" y="5841122"/>
            <a:ext cx="0" cy="18288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55663" y="5097275"/>
            <a:ext cx="190010" cy="136667"/>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38896" y="6276417"/>
            <a:ext cx="190010" cy="136667"/>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548889" y="5739167"/>
            <a:ext cx="182880" cy="4025"/>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205605" y="5744150"/>
            <a:ext cx="182880" cy="4025"/>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0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072" y="1"/>
            <a:ext cx="9510858" cy="641022"/>
          </a:xfrm>
          <a:prstGeom prst="rect">
            <a:avLst/>
          </a:prstGeom>
          <a:noFill/>
          <a:ln w="0">
            <a:noFill/>
            <a:miter lim="800000"/>
            <a:headEnd/>
            <a:tailEnd/>
          </a:ln>
          <a:effectLst/>
        </p:spPr>
        <p:txBody>
          <a:bodyPr anchor="ctr"/>
          <a:lstStyle/>
          <a:p>
            <a:pPr lvl="0">
              <a:defRPr/>
            </a:pPr>
            <a:r>
              <a:rPr lang="en-US" sz="2400" b="1" spc="400" dirty="0">
                <a:solidFill>
                  <a:schemeClr val="bg1"/>
                </a:solidFill>
                <a:effectLst>
                  <a:outerShdw blurRad="114300" dir="6000000" algn="ctr" rotWithShape="0">
                    <a:srgbClr val="000000">
                      <a:alpha val="83000"/>
                    </a:srgbClr>
                  </a:outerShdw>
                </a:effectLst>
                <a:latin typeface="Muli ExtraBold" charset="0"/>
                <a:ea typeface="Muli ExtraBold" charset="0"/>
                <a:cs typeface="Muli ExtraBold" charset="0"/>
              </a:rPr>
              <a:t>NAACP/GSSA: 2018 DEMONSTRATION PROJECT</a:t>
            </a:r>
            <a:endParaRPr lang="en-US" sz="2400" b="1" spc="400" dirty="0">
              <a:solidFill>
                <a:prstClr val="white"/>
              </a:solidFill>
              <a:effectLst>
                <a:outerShdw blurRad="114300" dir="6000000" algn="ctr" rotWithShape="0">
                  <a:srgbClr val="000000">
                    <a:alpha val="83000"/>
                  </a:srgbClr>
                </a:outerShdw>
              </a:effectLst>
              <a:latin typeface="Muli ExtraBold" charset="0"/>
              <a:ea typeface="Muli ExtraBold" charset="0"/>
              <a:cs typeface="Muli ExtraBold" charset="0"/>
            </a:endParaRPr>
          </a:p>
        </p:txBody>
      </p:sp>
      <p:sp>
        <p:nvSpPr>
          <p:cNvPr id="3" name="Text Placeholder 1"/>
          <p:cNvSpPr txBox="1">
            <a:spLocks/>
          </p:cNvSpPr>
          <p:nvPr/>
        </p:nvSpPr>
        <p:spPr>
          <a:xfrm>
            <a:off x="365079" y="934483"/>
            <a:ext cx="5520713" cy="59076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9900"/>
                </a:solidFill>
                <a:effectLst/>
                <a:uLnTx/>
                <a:uFillTx/>
              </a:rPr>
              <a:t>PRIMARY RESEARCH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rPr>
              <a:t>Phase</a:t>
            </a:r>
            <a:r>
              <a:rPr kumimoji="0" lang="en-US" sz="2400" b="1" i="0" u="none" strike="noStrike" kern="1200" cap="none" spc="0" normalizeH="0" noProof="0" dirty="0">
                <a:ln>
                  <a:noFill/>
                </a:ln>
                <a:effectLst/>
                <a:uLnTx/>
                <a:uFillTx/>
              </a:rPr>
              <a:t> I Polling Topics</a:t>
            </a:r>
            <a:endParaRPr kumimoji="0" lang="en-US" sz="2400" b="1" i="0" u="none" strike="noStrike" kern="1200" cap="none" spc="0" normalizeH="0" baseline="0" noProof="0" dirty="0">
              <a:ln>
                <a:noFill/>
              </a:ln>
              <a:effectLst/>
              <a:uLnTx/>
              <a:uFillTx/>
            </a:endParaRP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400" noProof="0" dirty="0"/>
              <a:t>Vote likelihood</a:t>
            </a: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400" dirty="0"/>
              <a:t>Turnout persuasion messages</a:t>
            </a:r>
          </a:p>
          <a:p>
            <a:pPr>
              <a:lnSpc>
                <a:spcPct val="100000"/>
              </a:lnSpc>
              <a:spcBef>
                <a:spcPts val="0"/>
              </a:spcBef>
              <a:defRPr/>
            </a:pPr>
            <a:r>
              <a:rPr lang="en-US" sz="2400" dirty="0"/>
              <a:t>Turnout slogans</a:t>
            </a: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400" dirty="0"/>
              <a:t>Messengers</a:t>
            </a:r>
          </a:p>
          <a:p>
            <a:pPr lvl="1">
              <a:lnSpc>
                <a:spcPct val="100000"/>
              </a:lnSpc>
              <a:spcBef>
                <a:spcPts val="0"/>
              </a:spcBef>
              <a:defRPr/>
            </a:pPr>
            <a:r>
              <a:rPr lang="en-US" dirty="0"/>
              <a:t>Institutions</a:t>
            </a:r>
          </a:p>
          <a:p>
            <a:pPr lvl="1">
              <a:lnSpc>
                <a:spcPct val="100000"/>
              </a:lnSpc>
              <a:spcBef>
                <a:spcPts val="0"/>
              </a:spcBef>
              <a:defRPr/>
            </a:pPr>
            <a:r>
              <a:rPr lang="en-US" dirty="0"/>
              <a:t>Individuals</a:t>
            </a:r>
          </a:p>
          <a:p>
            <a:pPr>
              <a:lnSpc>
                <a:spcPct val="100000"/>
              </a:lnSpc>
              <a:spcBef>
                <a:spcPts val="0"/>
              </a:spcBef>
              <a:defRPr/>
            </a:pPr>
            <a:r>
              <a:rPr lang="en-US" sz="2400" dirty="0"/>
              <a:t>Demographics</a:t>
            </a:r>
          </a:p>
          <a:p>
            <a:pPr>
              <a:lnSpc>
                <a:spcPct val="100000"/>
              </a:lnSpc>
              <a:spcBef>
                <a:spcPts val="0"/>
              </a:spcBef>
              <a:defRPr/>
            </a:pPr>
            <a:r>
              <a:rPr lang="en-US" sz="2400" dirty="0"/>
              <a:t>Information sources</a:t>
            </a: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endParaRPr lang="en-US" sz="2400" b="1" dirty="0">
              <a:solidFill>
                <a:schemeClr val="tx1">
                  <a:lumMod val="65000"/>
                  <a:lumOff val="35000"/>
                </a:schemeClr>
              </a:solidFill>
            </a:endParaRPr>
          </a:p>
          <a:p>
            <a:pPr marL="0" lvl="0" indent="0">
              <a:lnSpc>
                <a:spcPct val="100000"/>
              </a:lnSpc>
              <a:spcBef>
                <a:spcPts val="0"/>
              </a:spcBef>
              <a:buNone/>
              <a:defRPr/>
            </a:pPr>
            <a:r>
              <a:rPr lang="en-US" sz="2400" b="1" dirty="0"/>
              <a:t>Phase II Polling Topics</a:t>
            </a:r>
          </a:p>
          <a:p>
            <a:pPr marL="0" lvl="0" indent="0">
              <a:lnSpc>
                <a:spcPct val="100000"/>
              </a:lnSpc>
              <a:spcBef>
                <a:spcPts val="0"/>
              </a:spcBef>
              <a:buNone/>
              <a:defRPr/>
            </a:pPr>
            <a:endParaRPr lang="en-US" sz="2400" b="1" dirty="0"/>
          </a:p>
          <a:p>
            <a:pPr lvl="0">
              <a:lnSpc>
                <a:spcPct val="100000"/>
              </a:lnSpc>
              <a:spcBef>
                <a:spcPts val="0"/>
              </a:spcBef>
              <a:defRPr/>
            </a:pPr>
            <a:r>
              <a:rPr lang="en-US" sz="2400" dirty="0"/>
              <a:t>Motivating Factors to Vote</a:t>
            </a:r>
          </a:p>
          <a:p>
            <a:pPr lvl="0">
              <a:lnSpc>
                <a:spcPct val="100000"/>
              </a:lnSpc>
              <a:spcBef>
                <a:spcPts val="0"/>
              </a:spcBef>
              <a:defRPr/>
            </a:pPr>
            <a:r>
              <a:rPr lang="en-US" sz="2400" dirty="0"/>
              <a:t>Persuasion messages that worked</a:t>
            </a:r>
          </a:p>
          <a:p>
            <a:pPr lvl="0">
              <a:lnSpc>
                <a:spcPct val="100000"/>
              </a:lnSpc>
              <a:spcBef>
                <a:spcPts val="0"/>
              </a:spcBef>
              <a:defRPr/>
            </a:pPr>
            <a:r>
              <a:rPr lang="en-US" sz="2400" dirty="0"/>
              <a:t>Key Messengers/Influencers</a:t>
            </a:r>
          </a:p>
          <a:p>
            <a:pPr lvl="1">
              <a:lnSpc>
                <a:spcPct val="100000"/>
              </a:lnSpc>
              <a:spcBef>
                <a:spcPts val="0"/>
              </a:spcBef>
              <a:defRPr/>
            </a:pPr>
            <a:r>
              <a:rPr lang="en-US" dirty="0"/>
              <a:t>Institutions</a:t>
            </a:r>
          </a:p>
          <a:p>
            <a:pPr lvl="1">
              <a:lnSpc>
                <a:spcPct val="100000"/>
              </a:lnSpc>
              <a:spcBef>
                <a:spcPts val="0"/>
              </a:spcBef>
              <a:defRPr/>
            </a:pPr>
            <a:r>
              <a:rPr lang="en-US" dirty="0"/>
              <a:t>Individuals</a:t>
            </a:r>
          </a:p>
          <a:p>
            <a:pPr>
              <a:lnSpc>
                <a:spcPct val="100000"/>
              </a:lnSpc>
              <a:spcBef>
                <a:spcPts val="0"/>
              </a:spcBef>
              <a:defRPr/>
            </a:pPr>
            <a:r>
              <a:rPr lang="en-US" sz="2400" dirty="0"/>
              <a:t>Demographics</a:t>
            </a:r>
          </a:p>
          <a:p>
            <a:pPr>
              <a:lnSpc>
                <a:spcPct val="100000"/>
              </a:lnSpc>
              <a:spcBef>
                <a:spcPts val="0"/>
              </a:spcBef>
              <a:defRPr/>
            </a:pPr>
            <a:r>
              <a:rPr lang="en-US" sz="2400" dirty="0"/>
              <a:t>Information Sources</a:t>
            </a: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endParaRPr lang="en-US" sz="2000" b="1" noProof="0" dirty="0">
              <a:solidFill>
                <a:schemeClr val="tx1">
                  <a:lumMod val="65000"/>
                  <a:lumOff val="35000"/>
                </a:schemeClr>
              </a:solidFill>
              <a:latin typeface="Muli" panose="00000500000000000000" pitchFamily="2" charset="0"/>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1" i="0" u="none" strike="noStrike" kern="1200" cap="none" spc="0" normalizeH="0" baseline="0" noProof="0" dirty="0">
              <a:ln>
                <a:noFill/>
              </a:ln>
              <a:effectLst/>
              <a:uLnTx/>
              <a:uFillTx/>
              <a:latin typeface="Muli"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lumMod val="65000"/>
                  <a:lumOff val="35000"/>
                </a:prstClr>
              </a:solidFill>
              <a:effectLst/>
              <a:uLnTx/>
              <a:uFillTx/>
              <a:latin typeface="Muli" panose="00000500000000000000" pitchFamily="2" charset="0"/>
              <a:ea typeface="+mn-ea"/>
              <a:cs typeface="+mn-cs"/>
            </a:endParaRPr>
          </a:p>
        </p:txBody>
      </p:sp>
      <p:sp>
        <p:nvSpPr>
          <p:cNvPr id="4" name="Slide Number Placeholder 1"/>
          <p:cNvSpPr>
            <a:spLocks noGrp="1"/>
          </p:cNvSpPr>
          <p:nvPr>
            <p:ph type="sldNum" sz="quarter" idx="12"/>
          </p:nvPr>
        </p:nvSpPr>
        <p:spPr>
          <a:xfrm>
            <a:off x="9347200" y="647700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37E6B-2BCE-4755-8734-96C87345AC51}" type="slidenum">
              <a:rPr kumimoji="0" lang="en-US" sz="1200" b="0" i="0" u="none" strike="noStrike" kern="1200" cap="none" spc="0" normalizeH="0" baseline="0" noProof="0" smtClean="0">
                <a:ln>
                  <a:noFill/>
                </a:ln>
                <a:solidFill>
                  <a:srgbClr val="A7A9AC"/>
                </a:solidFill>
                <a:effectLst/>
                <a:uLnTx/>
                <a:uFillTx/>
                <a:latin typeface="Muli"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A7A9AC"/>
              </a:solidFill>
              <a:effectLst/>
              <a:uLnTx/>
              <a:uFillTx/>
              <a:latin typeface="Muli" charset="0"/>
            </a:endParaRPr>
          </a:p>
        </p:txBody>
      </p:sp>
      <p:pic>
        <p:nvPicPr>
          <p:cNvPr id="7" name="Picture 6"/>
          <p:cNvPicPr>
            <a:picLocks noChangeAspect="1"/>
          </p:cNvPicPr>
          <p:nvPr/>
        </p:nvPicPr>
        <p:blipFill>
          <a:blip r:embed="rId2"/>
          <a:stretch>
            <a:fillRect/>
          </a:stretch>
        </p:blipFill>
        <p:spPr>
          <a:xfrm>
            <a:off x="10300099" y="82378"/>
            <a:ext cx="845696" cy="436271"/>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1274077" y="0"/>
            <a:ext cx="785495" cy="641023"/>
          </a:xfrm>
          <a:prstGeom prst="rect">
            <a:avLst/>
          </a:prstGeom>
        </p:spPr>
      </p:pic>
      <p:sp>
        <p:nvSpPr>
          <p:cNvPr id="8" name="Title 1"/>
          <p:cNvSpPr txBox="1">
            <a:spLocks/>
          </p:cNvSpPr>
          <p:nvPr/>
        </p:nvSpPr>
        <p:spPr>
          <a:xfrm>
            <a:off x="0" y="39434"/>
            <a:ext cx="12192000" cy="578049"/>
          </a:xfrm>
          <a:prstGeom prst="rect">
            <a:avLst/>
          </a:prstGeom>
          <a:solidFill>
            <a:srgbClr val="002E6C"/>
          </a:solidFill>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Muli ExtraBold"/>
              </a:rPr>
              <a:t>CONTINUE – Original Research </a:t>
            </a:r>
          </a:p>
        </p:txBody>
      </p:sp>
      <p:sp>
        <p:nvSpPr>
          <p:cNvPr id="10" name="Text Placeholder 1"/>
          <p:cNvSpPr txBox="1">
            <a:spLocks/>
          </p:cNvSpPr>
          <p:nvPr/>
        </p:nvSpPr>
        <p:spPr>
          <a:xfrm>
            <a:off x="6096000" y="894083"/>
            <a:ext cx="5489902" cy="554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200" b="1" dirty="0">
                <a:solidFill>
                  <a:srgbClr val="FF9900"/>
                </a:solidFill>
              </a:rPr>
              <a:t>SECONDARY RESEARCH</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200" b="1" dirty="0"/>
              <a:t>Research Vehicles</a:t>
            </a:r>
            <a:endParaRPr kumimoji="0" lang="en-US" sz="2200" b="1" i="0" u="none" strike="noStrike" kern="1200" cap="none" spc="0" normalizeH="0" baseline="0" noProof="0" dirty="0">
              <a:ln>
                <a:noFill/>
              </a:ln>
              <a:effectLst/>
              <a:uLnTx/>
              <a:uFillTx/>
            </a:endParaRP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200" dirty="0"/>
              <a:t>Polling Consortium</a:t>
            </a: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200" dirty="0"/>
              <a:t>Community Database Project</a:t>
            </a: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lang="en-US" sz="2200" dirty="0"/>
              <a:t>Data and Analytics Hub (Kellogg)</a:t>
            </a:r>
          </a:p>
          <a:p>
            <a:pPr>
              <a:lnSpc>
                <a:spcPct val="100000"/>
              </a:lnSpc>
              <a:spcBef>
                <a:spcPts val="0"/>
              </a:spcBef>
              <a:defRPr/>
            </a:pPr>
            <a:endParaRPr lang="en-US" sz="2000" dirty="0"/>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endParaRPr lang="en-US" sz="2000" b="1" dirty="0">
              <a:solidFill>
                <a:schemeClr val="tx1">
                  <a:lumMod val="65000"/>
                  <a:lumOff val="35000"/>
                </a:schemeClr>
              </a:solidFill>
            </a:endParaRPr>
          </a:p>
          <a:p>
            <a:pPr marL="0" marR="0" lvl="0" indent="0" algn="l" defTabSz="914400" rtl="0" eaLnBrk="1" fontAlgn="auto" latinLnBrk="0" hangingPunct="1">
              <a:lnSpc>
                <a:spcPct val="100000"/>
              </a:lnSpc>
              <a:spcBef>
                <a:spcPts val="0"/>
              </a:spcBef>
              <a:buClrTx/>
              <a:buSzTx/>
              <a:buNone/>
              <a:tabLst/>
              <a:defRPr/>
            </a:pPr>
            <a:endParaRPr lang="en-US" sz="2000" b="1" noProof="0" dirty="0">
              <a:solidFill>
                <a:schemeClr val="tx1">
                  <a:lumMod val="65000"/>
                  <a:lumOff val="35000"/>
                </a:schemeClr>
              </a:solidFill>
              <a:latin typeface="Muli" panose="00000500000000000000" pitchFamily="2" charset="0"/>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1" i="0" u="none" strike="noStrike" kern="1200" cap="none" spc="0" normalizeH="0" baseline="0" noProof="0" dirty="0">
              <a:ln>
                <a:noFill/>
              </a:ln>
              <a:effectLst/>
              <a:uLnTx/>
              <a:uFillTx/>
              <a:latin typeface="Muli"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lumMod val="65000"/>
                  <a:lumOff val="35000"/>
                </a:prstClr>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18785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3504</Words>
  <Application>Microsoft Macintosh PowerPoint</Application>
  <PresentationFormat>Widescreen</PresentationFormat>
  <Paragraphs>1224</Paragraphs>
  <Slides>36</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Aller</vt:lpstr>
      <vt:lpstr>Arial</vt:lpstr>
      <vt:lpstr>Arial Black</vt:lpstr>
      <vt:lpstr>Calibri</vt:lpstr>
      <vt:lpstr>Calibri Light</vt:lpstr>
      <vt:lpstr>Century Gothic</vt:lpstr>
      <vt:lpstr>Courier New</vt:lpstr>
      <vt:lpstr>Muli</vt:lpstr>
      <vt:lpstr>Muli Black</vt:lpstr>
      <vt:lpstr>Muli ExtraBold</vt:lpstr>
      <vt:lpstr>Wingdings</vt:lpstr>
      <vt:lpstr>Office Theme</vt:lpstr>
      <vt:lpstr>NAACP CIVIC ENGAGEMENT 2019 PROGRAM OVERVIEW </vt:lpstr>
      <vt:lpstr>PowerPoint Presentation</vt:lpstr>
      <vt:lpstr>PowerPoint Presentation</vt:lpstr>
      <vt:lpstr>Theory of the Case:</vt:lpstr>
      <vt:lpstr>PowerPoint Presentation</vt:lpstr>
      <vt:lpstr>Our Civic Engagement Mission</vt:lpstr>
      <vt:lpstr>  CIVIC ENGAGEMENT  PROGRAM RESEARCH &amp; CONTINUED METHODS  </vt:lpstr>
      <vt:lpstr>PowerPoint Presentation</vt:lpstr>
      <vt:lpstr>PowerPoint Presentation</vt:lpstr>
      <vt:lpstr>PowerPoint Presentation</vt:lpstr>
      <vt:lpstr>PowerPoint Presentation</vt:lpstr>
      <vt:lpstr>PowerPoint Presentation</vt:lpstr>
      <vt:lpstr>PowerPoint Presentation</vt:lpstr>
      <vt:lpstr>  CIVIC ENGAGEMENT  PROGRAM APPROACHES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NAACP CIVIC ENGAGEMENT 2019 PROGRAM OVERVIEW </dc:title>
  <cp:lastModifiedBy>Dominik Whitehead</cp:lastModifiedBy>
  <cp:revision>3</cp:revision>
  <dcterms:modified xsi:type="dcterms:W3CDTF">2019-08-17T10:07:43Z</dcterms:modified>
</cp:coreProperties>
</file>